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3"/>
  </p:notesMasterIdLst>
  <p:sldIdLst>
    <p:sldId id="353" r:id="rId2"/>
    <p:sldId id="296" r:id="rId3"/>
    <p:sldId id="354" r:id="rId4"/>
    <p:sldId id="303" r:id="rId5"/>
    <p:sldId id="305" r:id="rId6"/>
    <p:sldId id="307" r:id="rId7"/>
    <p:sldId id="308" r:id="rId8"/>
    <p:sldId id="355" r:id="rId9"/>
    <p:sldId id="311" r:id="rId10"/>
    <p:sldId id="312" r:id="rId11"/>
    <p:sldId id="317" r:id="rId12"/>
    <p:sldId id="313" r:id="rId13"/>
    <p:sldId id="315" r:id="rId14"/>
    <p:sldId id="314" r:id="rId15"/>
    <p:sldId id="357" r:id="rId16"/>
    <p:sldId id="356" r:id="rId17"/>
    <p:sldId id="358" r:id="rId18"/>
    <p:sldId id="316" r:id="rId19"/>
    <p:sldId id="318" r:id="rId20"/>
    <p:sldId id="359" r:id="rId21"/>
    <p:sldId id="260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E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633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358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7510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7857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282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7926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1643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6375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137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8137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289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1771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100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7358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02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562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5625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0584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3300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127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5.png"/><Relationship Id="rId3" Type="http://schemas.openxmlformats.org/officeDocument/2006/relationships/image" Target="../media/image27.jpg"/><Relationship Id="rId7" Type="http://schemas.openxmlformats.org/officeDocument/2006/relationships/image" Target="../media/image30.jp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jpg"/><Relationship Id="rId5" Type="http://schemas.openxmlformats.org/officeDocument/2006/relationships/image" Target="../media/image28.jpg"/><Relationship Id="rId10" Type="http://schemas.openxmlformats.org/officeDocument/2006/relationships/image" Target="../media/image33.jpg"/><Relationship Id="rId4" Type="http://schemas.openxmlformats.org/officeDocument/2006/relationships/image" Target="../media/image3.png"/><Relationship Id="rId9" Type="http://schemas.openxmlformats.org/officeDocument/2006/relationships/image" Target="../media/image32.jpg"/><Relationship Id="rId1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35134C2-BEEF-5266-0137-FC2A2EAB3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0655" t="9801" r="12139" b="8304"/>
          <a:stretch/>
        </p:blipFill>
        <p:spPr>
          <a:xfrm>
            <a:off x="6719838" y="1520837"/>
            <a:ext cx="5633188" cy="5501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6" descr="Diagrama, Esquemático&#10;&#10;Descripción generada automáticamente">
            <a:extLst>
              <a:ext uri="{FF2B5EF4-FFF2-40B4-BE49-F238E27FC236}">
                <a16:creationId xmlns:a16="http://schemas.microsoft.com/office/drawing/2014/main" id="{BF04A646-CFFE-905F-7F6E-5160E7699B0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34540" y="2895407"/>
            <a:ext cx="6629236" cy="2793893"/>
          </a:xfrm>
          <a:prstGeom prst="rect">
            <a:avLst/>
          </a:prstGeom>
        </p:spPr>
      </p:pic>
      <p:pic>
        <p:nvPicPr>
          <p:cNvPr id="19" name="Google Shape;91;p1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FA56CB5-4733-BF48-30A7-692572553A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7480" y="142470"/>
            <a:ext cx="2343999" cy="88538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1758927" y="944264"/>
            <a:ext cx="8856295" cy="2391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996" b="0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itchFamily="2" charset="0"/>
                <a:ea typeface="Open Sans SemiBold" pitchFamily="2" charset="0"/>
                <a:cs typeface="Open Sans SemiBold" pitchFamily="2" charset="0"/>
                <a:sym typeface="Calibri"/>
              </a:rPr>
              <a:t>The </a:t>
            </a:r>
            <a:r>
              <a:rPr lang="pt-BR" sz="3996" b="0" i="0" u="none" strike="noStrike" cap="non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itchFamily="2" charset="0"/>
                <a:ea typeface="Open Sans SemiBold" pitchFamily="2" charset="0"/>
                <a:cs typeface="Open Sans SemiBold" pitchFamily="2" charset="0"/>
                <a:sym typeface="Calibri"/>
              </a:rPr>
              <a:t>Variational</a:t>
            </a:r>
            <a:r>
              <a:rPr lang="pt-BR" sz="3996" b="0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itchFamily="2" charset="0"/>
                <a:ea typeface="Open Sans SemiBold" pitchFamily="2" charset="0"/>
                <a:cs typeface="Open Sans SemiBold" pitchFamily="2" charset="0"/>
                <a:sym typeface="Calibri"/>
              </a:rPr>
              <a:t> Quantum </a:t>
            </a:r>
            <a:r>
              <a:rPr lang="pt-BR" sz="3996" b="0" i="0" u="none" strike="noStrike" cap="non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itchFamily="2" charset="0"/>
                <a:ea typeface="Open Sans SemiBold" pitchFamily="2" charset="0"/>
                <a:cs typeface="Open Sans SemiBold" pitchFamily="2" charset="0"/>
                <a:sym typeface="Calibri"/>
              </a:rPr>
              <a:t>Simulation</a:t>
            </a:r>
            <a:r>
              <a:rPr lang="pt-BR" sz="3996" b="0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itchFamily="2" charset="0"/>
                <a:ea typeface="Open Sans SemiBold" pitchFamily="2" charset="0"/>
                <a:cs typeface="Open Sans SemiBold" pitchFamily="2" charset="0"/>
                <a:sym typeface="Calibri"/>
              </a:rPr>
              <a:t> Toolbox</a:t>
            </a:r>
            <a:endParaRPr lang="pt-BR" sz="1332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spcAft>
                <a:spcPts val="600"/>
              </a:spcAft>
            </a:pPr>
            <a:r>
              <a:rPr lang="pt-BR" sz="1776" b="1" i="0" u="none" strike="noStrike" cap="none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Cristian Tabares</a:t>
            </a:r>
            <a:endParaRPr lang="pt-BR" sz="1036" b="0" i="0" u="none" strike="noStrike" cap="none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  <a:p>
            <a:pPr algn="ctr">
              <a:spcAft>
                <a:spcPts val="600"/>
              </a:spcAft>
            </a:pPr>
            <a:r>
              <a:rPr lang="pt-BR" sz="1776" b="1" i="0" u="none" strike="noStrike" cap="none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Crash </a:t>
            </a:r>
            <a:r>
              <a:rPr lang="pt-BR" sz="1776" b="1" i="0" u="none" strike="noStrike" cap="none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Course</a:t>
            </a:r>
            <a:r>
              <a:rPr lang="pt-BR" sz="1776" b="1" i="0" u="none" strike="noStrike" cap="none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 </a:t>
            </a:r>
            <a:r>
              <a:rPr lang="pt-BR" sz="1776" b="1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pt-BR" sz="1776" b="1" i="0" u="none" strike="noStrike" cap="none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eminar</a:t>
            </a:r>
            <a:r>
              <a:rPr lang="pt-BR" sz="1776" b="1" i="0" u="none" strike="noStrike" cap="none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 – </a:t>
            </a:r>
            <a:r>
              <a:rPr lang="pt-BR" sz="1776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08</a:t>
            </a:r>
            <a:r>
              <a:rPr lang="pt-BR" sz="1776" b="1" i="0" u="none" strike="noStrike" cap="none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/11/23</a:t>
            </a:r>
          </a:p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endParaRPr lang="pt-BR" dirty="0"/>
          </a:p>
        </p:txBody>
      </p:sp>
      <p:pic>
        <p:nvPicPr>
          <p:cNvPr id="21" name="Imagen 25">
            <a:extLst>
              <a:ext uri="{FF2B5EF4-FFF2-40B4-BE49-F238E27FC236}">
                <a16:creationId xmlns:a16="http://schemas.microsoft.com/office/drawing/2014/main" id="{3B8CD277-1357-BB7C-FE74-C9CCB49D5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077" y="5778783"/>
            <a:ext cx="477932" cy="477932"/>
          </a:xfrm>
          <a:prstGeom prst="rect">
            <a:avLst/>
          </a:prstGeom>
        </p:spPr>
      </p:pic>
      <p:pic>
        <p:nvPicPr>
          <p:cNvPr id="22" name="Imagen 27">
            <a:extLst>
              <a:ext uri="{FF2B5EF4-FFF2-40B4-BE49-F238E27FC236}">
                <a16:creationId xmlns:a16="http://schemas.microsoft.com/office/drawing/2014/main" id="{11826BD5-26BF-4CF1-D6F1-8301B46B1E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5912" y="5930326"/>
            <a:ext cx="725308" cy="652777"/>
          </a:xfrm>
          <a:prstGeom prst="rect">
            <a:avLst/>
          </a:prstGeom>
        </p:spPr>
      </p:pic>
      <p:sp>
        <p:nvSpPr>
          <p:cNvPr id="23" name="CuadroTexto 30">
            <a:extLst>
              <a:ext uri="{FF2B5EF4-FFF2-40B4-BE49-F238E27FC236}">
                <a16:creationId xmlns:a16="http://schemas.microsoft.com/office/drawing/2014/main" id="{598FE68B-AE1F-4C20-67E0-CC2149DD10E7}"/>
              </a:ext>
            </a:extLst>
          </p:cNvPr>
          <p:cNvSpPr txBox="1"/>
          <p:nvPr/>
        </p:nvSpPr>
        <p:spPr>
          <a:xfrm flipH="1">
            <a:off x="620509" y="5842809"/>
            <a:ext cx="1517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@T_L_Cris</a:t>
            </a:r>
          </a:p>
        </p:txBody>
      </p:sp>
      <p:sp>
        <p:nvSpPr>
          <p:cNvPr id="24" name="CuadroTexto 31">
            <a:extLst>
              <a:ext uri="{FF2B5EF4-FFF2-40B4-BE49-F238E27FC236}">
                <a16:creationId xmlns:a16="http://schemas.microsoft.com/office/drawing/2014/main" id="{91941A42-326C-B239-7DB6-DAA309AA7BDF}"/>
              </a:ext>
            </a:extLst>
          </p:cNvPr>
          <p:cNvSpPr txBox="1"/>
          <p:nvPr/>
        </p:nvSpPr>
        <p:spPr>
          <a:xfrm flipH="1">
            <a:off x="4140297" y="6035761"/>
            <a:ext cx="229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cristiantabares.xyz</a:t>
            </a:r>
            <a:endParaRPr lang="es-E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</p:txBody>
      </p:sp>
      <p:pic>
        <p:nvPicPr>
          <p:cNvPr id="25" name="Imagen 33">
            <a:extLst>
              <a:ext uri="{FF2B5EF4-FFF2-40B4-BE49-F238E27FC236}">
                <a16:creationId xmlns:a16="http://schemas.microsoft.com/office/drawing/2014/main" id="{454F1774-376D-960E-76F5-09EA5B9EFA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671" y="6276167"/>
            <a:ext cx="498844" cy="498844"/>
          </a:xfrm>
          <a:prstGeom prst="rect">
            <a:avLst/>
          </a:prstGeom>
        </p:spPr>
      </p:pic>
      <p:sp>
        <p:nvSpPr>
          <p:cNvPr id="26" name="CuadroTexto 34">
            <a:extLst>
              <a:ext uri="{FF2B5EF4-FFF2-40B4-BE49-F238E27FC236}">
                <a16:creationId xmlns:a16="http://schemas.microsoft.com/office/drawing/2014/main" id="{A82102A8-C85B-52C4-B354-5053E481FB9B}"/>
              </a:ext>
            </a:extLst>
          </p:cNvPr>
          <p:cNvSpPr txBox="1"/>
          <p:nvPr/>
        </p:nvSpPr>
        <p:spPr>
          <a:xfrm flipH="1">
            <a:off x="603070" y="6346198"/>
            <a:ext cx="290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cristian.tabares@csic.es</a:t>
            </a:r>
          </a:p>
        </p:txBody>
      </p:sp>
    </p:spTree>
    <p:extLst>
      <p:ext uri="{BB962C8B-B14F-4D97-AF65-F5344CB8AC3E}">
        <p14:creationId xmlns:p14="http://schemas.microsoft.com/office/powerpoint/2010/main" val="425914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 Quantum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how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006146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There are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two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kinds of approaches:</a:t>
            </a: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4" name="Google Shape;101;p15">
            <a:extLst>
              <a:ext uri="{FF2B5EF4-FFF2-40B4-BE49-F238E27FC236}">
                <a16:creationId xmlns:a16="http://schemas.microsoft.com/office/drawing/2014/main" id="{B65C0892-38D1-992C-FE26-762B82AD0D7E}"/>
              </a:ext>
            </a:extLst>
          </p:cNvPr>
          <p:cNvSpPr txBox="1">
            <a:spLocks/>
          </p:cNvSpPr>
          <p:nvPr/>
        </p:nvSpPr>
        <p:spPr>
          <a:xfrm>
            <a:off x="6155794" y="1414377"/>
            <a:ext cx="5579006" cy="44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Digital Quantum Simulators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They implement a quantum circuit (ultimately decomposed in single and two qubit gates).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To (partially) mitigate the impact of errors,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 quantum algorithms</a:t>
            </a: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were introduced.</a:t>
            </a:r>
          </a:p>
        </p:txBody>
      </p:sp>
      <p:sp>
        <p:nvSpPr>
          <p:cNvPr id="27" name="Google Shape;105;p15">
            <a:extLst>
              <a:ext uri="{FF2B5EF4-FFF2-40B4-BE49-F238E27FC236}">
                <a16:creationId xmlns:a16="http://schemas.microsoft.com/office/drawing/2014/main" id="{2E8D59B8-5547-65F1-328A-66AC6A5832CF}"/>
              </a:ext>
            </a:extLst>
          </p:cNvPr>
          <p:cNvSpPr txBox="1"/>
          <p:nvPr/>
        </p:nvSpPr>
        <p:spPr>
          <a:xfrm>
            <a:off x="5999429" y="3062894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You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simulate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any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kind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Hamiltonian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universal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13" name="Google Shape;105;p15">
            <a:extLst>
              <a:ext uri="{FF2B5EF4-FFF2-40B4-BE49-F238E27FC236}">
                <a16:creationId xmlns:a16="http://schemas.microsoft.com/office/drawing/2014/main" id="{C3544B35-80F4-2C29-4AC7-5A761BD3D4B0}"/>
              </a:ext>
            </a:extLst>
          </p:cNvPr>
          <p:cNvSpPr txBox="1"/>
          <p:nvPr/>
        </p:nvSpPr>
        <p:spPr>
          <a:xfrm>
            <a:off x="8704529" y="3088458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most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cases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interest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fault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tolerance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is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needed</a:t>
            </a:r>
            <a:endParaRPr lang="es-ES" sz="19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pic>
        <p:nvPicPr>
          <p:cNvPr id="14" name="Imagen 6" descr="Diagrama, Esquemático&#10;&#10;Descripción generada automáticamente">
            <a:extLst>
              <a:ext uri="{FF2B5EF4-FFF2-40B4-BE49-F238E27FC236}">
                <a16:creationId xmlns:a16="http://schemas.microsoft.com/office/drawing/2014/main" id="{8F175295-2BFD-EA93-9B60-BCE56EA4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41" y="1820052"/>
            <a:ext cx="4938524" cy="2081342"/>
          </a:xfrm>
          <a:prstGeom prst="rect">
            <a:avLst/>
          </a:prstGeom>
        </p:spPr>
      </p:pic>
      <p:sp>
        <p:nvSpPr>
          <p:cNvPr id="15" name="Google Shape;101;p15">
            <a:extLst>
              <a:ext uri="{FF2B5EF4-FFF2-40B4-BE49-F238E27FC236}">
                <a16:creationId xmlns:a16="http://schemas.microsoft.com/office/drawing/2014/main" id="{43873033-145E-21ED-6319-2C74B7F6F9AE}"/>
              </a:ext>
            </a:extLst>
          </p:cNvPr>
          <p:cNvSpPr txBox="1">
            <a:spLocks/>
          </p:cNvSpPr>
          <p:nvPr/>
        </p:nvSpPr>
        <p:spPr>
          <a:xfrm>
            <a:off x="-49575" y="4063867"/>
            <a:ext cx="6085782" cy="249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Generate a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parametrized quantum circuit</a:t>
            </a: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  <a:endParaRPr lang="en-US" dirty="0">
              <a:ea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ea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Measure its output and use it to calculate a given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cost function</a:t>
            </a: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Approach its minimum using a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classical optimizer</a:t>
            </a: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Repeat</a:t>
            </a: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until convergence.</a:t>
            </a:r>
          </a:p>
        </p:txBody>
      </p:sp>
      <p:sp>
        <p:nvSpPr>
          <p:cNvPr id="19" name="Google Shape;109;p15">
            <a:extLst>
              <a:ext uri="{FF2B5EF4-FFF2-40B4-BE49-F238E27FC236}">
                <a16:creationId xmlns:a16="http://schemas.microsoft.com/office/drawing/2014/main" id="{79B77814-80B1-142C-1AA4-82F2BDF208A2}"/>
              </a:ext>
            </a:extLst>
          </p:cNvPr>
          <p:cNvSpPr txBox="1"/>
          <p:nvPr/>
        </p:nvSpPr>
        <p:spPr>
          <a:xfrm>
            <a:off x="5819443" y="5203558"/>
            <a:ext cx="330584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optimizer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helps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with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limited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hardware: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useful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NISQ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devices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endParaRPr sz="19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696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 Q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how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006146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There are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two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kinds of approaches:</a:t>
            </a: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4" name="Google Shape;101;p15">
            <a:extLst>
              <a:ext uri="{FF2B5EF4-FFF2-40B4-BE49-F238E27FC236}">
                <a16:creationId xmlns:a16="http://schemas.microsoft.com/office/drawing/2014/main" id="{B65C0892-38D1-992C-FE26-762B82AD0D7E}"/>
              </a:ext>
            </a:extLst>
          </p:cNvPr>
          <p:cNvSpPr txBox="1">
            <a:spLocks/>
          </p:cNvSpPr>
          <p:nvPr/>
        </p:nvSpPr>
        <p:spPr>
          <a:xfrm>
            <a:off x="6155794" y="1414377"/>
            <a:ext cx="5579006" cy="44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Digital Quantum Simulators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They implement a quantum circuit (ultimately decomposed in single and two qubit gates).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To (partially) mitigate the impact of errors,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 quantum algorithms</a:t>
            </a: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were introduced.</a:t>
            </a:r>
          </a:p>
        </p:txBody>
      </p:sp>
      <p:sp>
        <p:nvSpPr>
          <p:cNvPr id="27" name="Google Shape;105;p15">
            <a:extLst>
              <a:ext uri="{FF2B5EF4-FFF2-40B4-BE49-F238E27FC236}">
                <a16:creationId xmlns:a16="http://schemas.microsoft.com/office/drawing/2014/main" id="{2E8D59B8-5547-65F1-328A-66AC6A5832CF}"/>
              </a:ext>
            </a:extLst>
          </p:cNvPr>
          <p:cNvSpPr txBox="1"/>
          <p:nvPr/>
        </p:nvSpPr>
        <p:spPr>
          <a:xfrm>
            <a:off x="5999429" y="3062894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You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simulate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any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kind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Hamiltonian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universal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13" name="Google Shape;105;p15">
            <a:extLst>
              <a:ext uri="{FF2B5EF4-FFF2-40B4-BE49-F238E27FC236}">
                <a16:creationId xmlns:a16="http://schemas.microsoft.com/office/drawing/2014/main" id="{C3544B35-80F4-2C29-4AC7-5A761BD3D4B0}"/>
              </a:ext>
            </a:extLst>
          </p:cNvPr>
          <p:cNvSpPr txBox="1"/>
          <p:nvPr/>
        </p:nvSpPr>
        <p:spPr>
          <a:xfrm>
            <a:off x="8704529" y="3088458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most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cases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interest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fault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tolerance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is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needed</a:t>
            </a:r>
            <a:endParaRPr lang="es-ES" sz="19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pic>
        <p:nvPicPr>
          <p:cNvPr id="14" name="Imagen 6" descr="Diagrama, Esquemático&#10;&#10;Descripción generada automáticamente">
            <a:extLst>
              <a:ext uri="{FF2B5EF4-FFF2-40B4-BE49-F238E27FC236}">
                <a16:creationId xmlns:a16="http://schemas.microsoft.com/office/drawing/2014/main" id="{8F175295-2BFD-EA93-9B60-BCE56EA4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41" y="1820052"/>
            <a:ext cx="4938524" cy="2081342"/>
          </a:xfrm>
          <a:prstGeom prst="rect">
            <a:avLst/>
          </a:prstGeom>
        </p:spPr>
      </p:pic>
      <p:sp>
        <p:nvSpPr>
          <p:cNvPr id="16" name="Google Shape;109;p15">
            <a:extLst>
              <a:ext uri="{FF2B5EF4-FFF2-40B4-BE49-F238E27FC236}">
                <a16:creationId xmlns:a16="http://schemas.microsoft.com/office/drawing/2014/main" id="{93642DCD-CED7-D843-F78F-BF4F2926E51B}"/>
              </a:ext>
            </a:extLst>
          </p:cNvPr>
          <p:cNvSpPr txBox="1"/>
          <p:nvPr/>
        </p:nvSpPr>
        <p:spPr>
          <a:xfrm>
            <a:off x="5819443" y="5203558"/>
            <a:ext cx="330584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optimizer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helps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with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limited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hardware: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useful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NISQ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devices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endParaRPr sz="19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pic>
        <p:nvPicPr>
          <p:cNvPr id="10" name="Imagen 6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8296341-E575-8ABC-5755-E420750050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102"/>
          <a:stretch/>
        </p:blipFill>
        <p:spPr>
          <a:xfrm>
            <a:off x="970424" y="3994711"/>
            <a:ext cx="1487311" cy="1339293"/>
          </a:xfrm>
          <a:prstGeom prst="rect">
            <a:avLst/>
          </a:prstGeom>
        </p:spPr>
      </p:pic>
      <p:pic>
        <p:nvPicPr>
          <p:cNvPr id="11" name="Imagen 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CDB7FEB2-59A7-7333-33F0-BD087356A3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49" r="34631"/>
          <a:stretch/>
        </p:blipFill>
        <p:spPr>
          <a:xfrm>
            <a:off x="3372558" y="3994711"/>
            <a:ext cx="2052569" cy="1339293"/>
          </a:xfrm>
          <a:prstGeom prst="rect">
            <a:avLst/>
          </a:prstGeom>
        </p:spPr>
      </p:pic>
      <p:pic>
        <p:nvPicPr>
          <p:cNvPr id="12" name="Imagen 9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938D2D48-93A0-3562-29D1-A19644B789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976"/>
          <a:stretch/>
        </p:blipFill>
        <p:spPr>
          <a:xfrm>
            <a:off x="2058581" y="5382030"/>
            <a:ext cx="1881341" cy="133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5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 Q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how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006146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There are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two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kinds of approaches:</a:t>
            </a: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4" name="Google Shape;101;p15">
            <a:extLst>
              <a:ext uri="{FF2B5EF4-FFF2-40B4-BE49-F238E27FC236}">
                <a16:creationId xmlns:a16="http://schemas.microsoft.com/office/drawing/2014/main" id="{B65C0892-38D1-992C-FE26-762B82AD0D7E}"/>
              </a:ext>
            </a:extLst>
          </p:cNvPr>
          <p:cNvSpPr txBox="1">
            <a:spLocks/>
          </p:cNvSpPr>
          <p:nvPr/>
        </p:nvSpPr>
        <p:spPr>
          <a:xfrm>
            <a:off x="6155794" y="1414377"/>
            <a:ext cx="5579006" cy="44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Digital Quantum Simulators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They implement a quantum circuit (ultimately decomposed in single and two qubit gates).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To (partially) mitigate the impact of errors,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 quantum algorithms</a:t>
            </a: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were introduced.</a:t>
            </a:r>
          </a:p>
        </p:txBody>
      </p:sp>
      <p:sp>
        <p:nvSpPr>
          <p:cNvPr id="27" name="Google Shape;105;p15">
            <a:extLst>
              <a:ext uri="{FF2B5EF4-FFF2-40B4-BE49-F238E27FC236}">
                <a16:creationId xmlns:a16="http://schemas.microsoft.com/office/drawing/2014/main" id="{2E8D59B8-5547-65F1-328A-66AC6A5832CF}"/>
              </a:ext>
            </a:extLst>
          </p:cNvPr>
          <p:cNvSpPr txBox="1"/>
          <p:nvPr/>
        </p:nvSpPr>
        <p:spPr>
          <a:xfrm>
            <a:off x="5999429" y="3062894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You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simulate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any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kind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Hamiltonian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universal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13" name="Google Shape;105;p15">
            <a:extLst>
              <a:ext uri="{FF2B5EF4-FFF2-40B4-BE49-F238E27FC236}">
                <a16:creationId xmlns:a16="http://schemas.microsoft.com/office/drawing/2014/main" id="{C3544B35-80F4-2C29-4AC7-5A761BD3D4B0}"/>
              </a:ext>
            </a:extLst>
          </p:cNvPr>
          <p:cNvSpPr txBox="1"/>
          <p:nvPr/>
        </p:nvSpPr>
        <p:spPr>
          <a:xfrm>
            <a:off x="8704529" y="3088458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most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cases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interest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fault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tolerance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is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needed</a:t>
            </a:r>
            <a:endParaRPr lang="es-ES" sz="19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pic>
        <p:nvPicPr>
          <p:cNvPr id="14" name="Imagen 6" descr="Diagrama, Esquemático&#10;&#10;Descripción generada automáticamente">
            <a:extLst>
              <a:ext uri="{FF2B5EF4-FFF2-40B4-BE49-F238E27FC236}">
                <a16:creationId xmlns:a16="http://schemas.microsoft.com/office/drawing/2014/main" id="{8F175295-2BFD-EA93-9B60-BCE56EA4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41" y="1820052"/>
            <a:ext cx="4938524" cy="2081342"/>
          </a:xfrm>
          <a:prstGeom prst="rect">
            <a:avLst/>
          </a:prstGeom>
        </p:spPr>
      </p:pic>
      <p:sp>
        <p:nvSpPr>
          <p:cNvPr id="16" name="Google Shape;109;p15">
            <a:extLst>
              <a:ext uri="{FF2B5EF4-FFF2-40B4-BE49-F238E27FC236}">
                <a16:creationId xmlns:a16="http://schemas.microsoft.com/office/drawing/2014/main" id="{93642DCD-CED7-D843-F78F-BF4F2926E51B}"/>
              </a:ext>
            </a:extLst>
          </p:cNvPr>
          <p:cNvSpPr txBox="1"/>
          <p:nvPr/>
        </p:nvSpPr>
        <p:spPr>
          <a:xfrm>
            <a:off x="5819443" y="5203558"/>
            <a:ext cx="330584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optimizer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helps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with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limited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hardware: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useful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NISQ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devices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endParaRPr sz="19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7D6507-94DB-B3C0-DB16-7B92030EA5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415"/>
          <a:stretch/>
        </p:blipFill>
        <p:spPr>
          <a:xfrm>
            <a:off x="538182" y="4553250"/>
            <a:ext cx="5539429" cy="18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7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9D9F848-A5DD-69F7-1E97-3E108D119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45" y="3876455"/>
            <a:ext cx="3475599" cy="2903614"/>
          </a:xfrm>
          <a:prstGeom prst="rect">
            <a:avLst/>
          </a:prstGeom>
        </p:spPr>
      </p:pic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 Q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how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006146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There are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two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kinds of approaches:</a:t>
            </a: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4" name="Google Shape;101;p15">
            <a:extLst>
              <a:ext uri="{FF2B5EF4-FFF2-40B4-BE49-F238E27FC236}">
                <a16:creationId xmlns:a16="http://schemas.microsoft.com/office/drawing/2014/main" id="{B65C0892-38D1-992C-FE26-762B82AD0D7E}"/>
              </a:ext>
            </a:extLst>
          </p:cNvPr>
          <p:cNvSpPr txBox="1">
            <a:spLocks/>
          </p:cNvSpPr>
          <p:nvPr/>
        </p:nvSpPr>
        <p:spPr>
          <a:xfrm>
            <a:off x="6155794" y="1414377"/>
            <a:ext cx="5579006" cy="44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Digital Quantum Simulators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They implement a quantum circuit (ultimately decomposed in single and two qubit gates).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To (partially) mitigate the impact of errors,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 quantum algorithms</a:t>
            </a: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were introduced.</a:t>
            </a:r>
          </a:p>
        </p:txBody>
      </p:sp>
      <p:sp>
        <p:nvSpPr>
          <p:cNvPr id="27" name="Google Shape;105;p15">
            <a:extLst>
              <a:ext uri="{FF2B5EF4-FFF2-40B4-BE49-F238E27FC236}">
                <a16:creationId xmlns:a16="http://schemas.microsoft.com/office/drawing/2014/main" id="{2E8D59B8-5547-65F1-328A-66AC6A5832CF}"/>
              </a:ext>
            </a:extLst>
          </p:cNvPr>
          <p:cNvSpPr txBox="1"/>
          <p:nvPr/>
        </p:nvSpPr>
        <p:spPr>
          <a:xfrm>
            <a:off x="5999429" y="3062894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You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simulate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any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kind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Hamiltonian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universal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13" name="Google Shape;105;p15">
            <a:extLst>
              <a:ext uri="{FF2B5EF4-FFF2-40B4-BE49-F238E27FC236}">
                <a16:creationId xmlns:a16="http://schemas.microsoft.com/office/drawing/2014/main" id="{C3544B35-80F4-2C29-4AC7-5A761BD3D4B0}"/>
              </a:ext>
            </a:extLst>
          </p:cNvPr>
          <p:cNvSpPr txBox="1"/>
          <p:nvPr/>
        </p:nvSpPr>
        <p:spPr>
          <a:xfrm>
            <a:off x="8704529" y="3088458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most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cases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interest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fault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tolerance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is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needed</a:t>
            </a:r>
            <a:endParaRPr lang="es-ES" sz="19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pic>
        <p:nvPicPr>
          <p:cNvPr id="14" name="Imagen 6" descr="Diagrama, Esquemático&#10;&#10;Descripción generada automáticamente">
            <a:extLst>
              <a:ext uri="{FF2B5EF4-FFF2-40B4-BE49-F238E27FC236}">
                <a16:creationId xmlns:a16="http://schemas.microsoft.com/office/drawing/2014/main" id="{8F175295-2BFD-EA93-9B60-BCE56EA45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41" y="1820052"/>
            <a:ext cx="4938524" cy="2081342"/>
          </a:xfrm>
          <a:prstGeom prst="rect">
            <a:avLst/>
          </a:prstGeom>
        </p:spPr>
      </p:pic>
      <p:sp>
        <p:nvSpPr>
          <p:cNvPr id="16" name="Google Shape;109;p15">
            <a:extLst>
              <a:ext uri="{FF2B5EF4-FFF2-40B4-BE49-F238E27FC236}">
                <a16:creationId xmlns:a16="http://schemas.microsoft.com/office/drawing/2014/main" id="{93642DCD-CED7-D843-F78F-BF4F2926E51B}"/>
              </a:ext>
            </a:extLst>
          </p:cNvPr>
          <p:cNvSpPr txBox="1"/>
          <p:nvPr/>
        </p:nvSpPr>
        <p:spPr>
          <a:xfrm>
            <a:off x="5819443" y="5203558"/>
            <a:ext cx="330584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optimizer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helps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with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limited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hardware: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useful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NISQ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devices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endParaRPr sz="19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10" name="Google Shape;110;p15">
            <a:extLst>
              <a:ext uri="{FF2B5EF4-FFF2-40B4-BE49-F238E27FC236}">
                <a16:creationId xmlns:a16="http://schemas.microsoft.com/office/drawing/2014/main" id="{066A1B91-A0CE-0531-A67D-BC2B1EE1BC1F}"/>
              </a:ext>
            </a:extLst>
          </p:cNvPr>
          <p:cNvSpPr txBox="1"/>
          <p:nvPr/>
        </p:nvSpPr>
        <p:spPr>
          <a:xfrm>
            <a:off x="8930341" y="5203557"/>
            <a:ext cx="2945868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optimization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be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extremely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challenging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“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big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”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systems</a:t>
            </a:r>
            <a:endParaRPr sz="1900" dirty="0">
              <a:solidFill>
                <a:srgbClr val="FF0000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DF6AD2-7A64-33BF-8B9D-1CF0CF6D62AE}"/>
              </a:ext>
            </a:extLst>
          </p:cNvPr>
          <p:cNvSpPr/>
          <p:nvPr/>
        </p:nvSpPr>
        <p:spPr>
          <a:xfrm>
            <a:off x="640077" y="3901394"/>
            <a:ext cx="257695" cy="3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87F38E-AE84-FFE9-0444-EF2FFC748547}"/>
              </a:ext>
            </a:extLst>
          </p:cNvPr>
          <p:cNvSpPr/>
          <p:nvPr/>
        </p:nvSpPr>
        <p:spPr>
          <a:xfrm>
            <a:off x="630377" y="5421297"/>
            <a:ext cx="257695" cy="3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2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9D9F848-A5DD-69F7-1E97-3E108D119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45" y="3876455"/>
            <a:ext cx="3475599" cy="2903614"/>
          </a:xfrm>
          <a:prstGeom prst="rect">
            <a:avLst/>
          </a:prstGeom>
        </p:spPr>
      </p:pic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 Q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how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006146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There are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two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kinds of approaches:</a:t>
            </a: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4" name="Google Shape;101;p15">
            <a:extLst>
              <a:ext uri="{FF2B5EF4-FFF2-40B4-BE49-F238E27FC236}">
                <a16:creationId xmlns:a16="http://schemas.microsoft.com/office/drawing/2014/main" id="{B65C0892-38D1-992C-FE26-762B82AD0D7E}"/>
              </a:ext>
            </a:extLst>
          </p:cNvPr>
          <p:cNvSpPr txBox="1">
            <a:spLocks/>
          </p:cNvSpPr>
          <p:nvPr/>
        </p:nvSpPr>
        <p:spPr>
          <a:xfrm>
            <a:off x="6155794" y="1414377"/>
            <a:ext cx="5579006" cy="44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Digital Quantum Simulators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They implement a quantum circuit (ultimately decomposed in single and two qubit gates).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To (partially) mitigate the impact of errors,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 quantum algorithms</a:t>
            </a: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were introduced.</a:t>
            </a:r>
          </a:p>
        </p:txBody>
      </p:sp>
      <p:sp>
        <p:nvSpPr>
          <p:cNvPr id="27" name="Google Shape;105;p15">
            <a:extLst>
              <a:ext uri="{FF2B5EF4-FFF2-40B4-BE49-F238E27FC236}">
                <a16:creationId xmlns:a16="http://schemas.microsoft.com/office/drawing/2014/main" id="{2E8D59B8-5547-65F1-328A-66AC6A5832CF}"/>
              </a:ext>
            </a:extLst>
          </p:cNvPr>
          <p:cNvSpPr txBox="1"/>
          <p:nvPr/>
        </p:nvSpPr>
        <p:spPr>
          <a:xfrm>
            <a:off x="5999429" y="3062894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You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simulate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any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kind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Hamiltonian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universal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13" name="Google Shape;105;p15">
            <a:extLst>
              <a:ext uri="{FF2B5EF4-FFF2-40B4-BE49-F238E27FC236}">
                <a16:creationId xmlns:a16="http://schemas.microsoft.com/office/drawing/2014/main" id="{C3544B35-80F4-2C29-4AC7-5A761BD3D4B0}"/>
              </a:ext>
            </a:extLst>
          </p:cNvPr>
          <p:cNvSpPr txBox="1"/>
          <p:nvPr/>
        </p:nvSpPr>
        <p:spPr>
          <a:xfrm>
            <a:off x="8704529" y="3088458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most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cases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interest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fault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tolerance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is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needed</a:t>
            </a:r>
            <a:endParaRPr lang="es-ES" sz="19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pic>
        <p:nvPicPr>
          <p:cNvPr id="14" name="Imagen 6" descr="Diagrama, Esquemático&#10;&#10;Descripción generada automáticamente">
            <a:extLst>
              <a:ext uri="{FF2B5EF4-FFF2-40B4-BE49-F238E27FC236}">
                <a16:creationId xmlns:a16="http://schemas.microsoft.com/office/drawing/2014/main" id="{8F175295-2BFD-EA93-9B60-BCE56EA45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41" y="1820052"/>
            <a:ext cx="4938524" cy="2081342"/>
          </a:xfrm>
          <a:prstGeom prst="rect">
            <a:avLst/>
          </a:prstGeom>
        </p:spPr>
      </p:pic>
      <p:sp>
        <p:nvSpPr>
          <p:cNvPr id="10" name="Google Shape;110;p15">
            <a:extLst>
              <a:ext uri="{FF2B5EF4-FFF2-40B4-BE49-F238E27FC236}">
                <a16:creationId xmlns:a16="http://schemas.microsoft.com/office/drawing/2014/main" id="{066A1B91-A0CE-0531-A67D-BC2B1EE1BC1F}"/>
              </a:ext>
            </a:extLst>
          </p:cNvPr>
          <p:cNvSpPr txBox="1"/>
          <p:nvPr/>
        </p:nvSpPr>
        <p:spPr>
          <a:xfrm>
            <a:off x="8930341" y="5203557"/>
            <a:ext cx="2945868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optimization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be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extremely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challenging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“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big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”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systems</a:t>
            </a:r>
            <a:endParaRPr sz="1900" dirty="0">
              <a:solidFill>
                <a:srgbClr val="FF0000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DF6AD2-7A64-33BF-8B9D-1CF0CF6D62AE}"/>
              </a:ext>
            </a:extLst>
          </p:cNvPr>
          <p:cNvSpPr/>
          <p:nvPr/>
        </p:nvSpPr>
        <p:spPr>
          <a:xfrm>
            <a:off x="640077" y="3901394"/>
            <a:ext cx="257695" cy="3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87F38E-AE84-FFE9-0444-EF2FFC748547}"/>
              </a:ext>
            </a:extLst>
          </p:cNvPr>
          <p:cNvSpPr/>
          <p:nvPr/>
        </p:nvSpPr>
        <p:spPr>
          <a:xfrm>
            <a:off x="630377" y="5421297"/>
            <a:ext cx="257695" cy="3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09;p15">
            <a:extLst>
              <a:ext uri="{FF2B5EF4-FFF2-40B4-BE49-F238E27FC236}">
                <a16:creationId xmlns:a16="http://schemas.microsoft.com/office/drawing/2014/main" id="{C83A2AAD-B7E7-A81D-E82A-1E27C586BFB9}"/>
              </a:ext>
            </a:extLst>
          </p:cNvPr>
          <p:cNvSpPr txBox="1"/>
          <p:nvPr/>
        </p:nvSpPr>
        <p:spPr>
          <a:xfrm>
            <a:off x="4191530" y="5293977"/>
            <a:ext cx="5089724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Original</a:t>
            </a:r>
            <a:r>
              <a:rPr lang="es-ES" sz="12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</a:t>
            </a:r>
            <a:r>
              <a:rPr lang="es-ES" sz="12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McClean</a:t>
            </a:r>
            <a:r>
              <a:rPr lang="es-ES" sz="12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et al., </a:t>
            </a:r>
            <a:r>
              <a:rPr lang="es-ES" sz="12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Nature</a:t>
            </a:r>
            <a:r>
              <a:rPr lang="es-ES" sz="12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2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communications</a:t>
            </a:r>
            <a:r>
              <a:rPr lang="es-ES" sz="12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200" b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9</a:t>
            </a:r>
            <a:r>
              <a:rPr lang="es-ES" sz="12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4812 (2018).</a:t>
            </a:r>
          </a:p>
          <a:p>
            <a:pPr lvl="0"/>
            <a:r>
              <a:rPr lang="es-ES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Cost</a:t>
            </a:r>
            <a:r>
              <a:rPr lang="es-E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functions</a:t>
            </a:r>
            <a:r>
              <a:rPr lang="es-ES" sz="12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Cerezo et al., </a:t>
            </a:r>
            <a:r>
              <a:rPr lang="fr-FR" sz="12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Nature communications </a:t>
            </a:r>
            <a:r>
              <a:rPr lang="fr-FR" sz="1200" b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12</a:t>
            </a:r>
            <a:r>
              <a:rPr lang="fr-FR" sz="12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1791 (2021).</a:t>
            </a:r>
          </a:p>
          <a:p>
            <a:pPr lvl="0"/>
            <a:r>
              <a:rPr lang="fr-F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Noise</a:t>
            </a:r>
            <a:r>
              <a:rPr lang="fr-FR" sz="12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Wang et al., Nature communications 12, 6961 (2022).</a:t>
            </a:r>
          </a:p>
          <a:p>
            <a:pPr lvl="0"/>
            <a:r>
              <a:rPr lang="fr-FR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Expressibility</a:t>
            </a:r>
            <a:r>
              <a:rPr lang="fr-FR" sz="12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Holmes et al., PRX Quantum </a:t>
            </a:r>
            <a:r>
              <a:rPr lang="fr-FR" sz="1200" b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3</a:t>
            </a:r>
            <a:r>
              <a:rPr lang="fr-FR" sz="12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010313 (2022). </a:t>
            </a:r>
            <a:endParaRPr sz="1200" dirty="0">
              <a:solidFill>
                <a:schemeClr val="tx1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27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Overview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9588" y="1187774"/>
            <a:ext cx="11640600" cy="504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 Quantum Simulation:</a:t>
            </a: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US" i="1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why</a:t>
            </a: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and </a:t>
            </a:r>
            <a:r>
              <a:rPr lang="en-US" i="1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how</a:t>
            </a: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?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solidFill>
                <a:schemeClr val="dk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Proposed as tool to get the most of current quantum simulators</a:t>
            </a: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solidFill>
                <a:schemeClr val="dk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 optimization is difficult (barren plateaus and local minima)</a:t>
            </a: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Some workarounds: natural gradients and variational recompilation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Hands on workshop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dk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Natural gradients with </a:t>
            </a:r>
            <a:r>
              <a:rPr lang="en-US" dirty="0" err="1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Pennylane</a:t>
            </a:r>
            <a:endParaRPr lang="en-US" dirty="0">
              <a:solidFill>
                <a:schemeClr val="dk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solidFill>
                <a:schemeClr val="dk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Improving the simulations with tensor networks</a:t>
            </a:r>
          </a:p>
          <a:p>
            <a:pPr marL="584200" lvl="1" indent="0">
              <a:spcBef>
                <a:spcPts val="0"/>
              </a:spcBef>
              <a:buSzPts val="1600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lvl="1" indent="0">
              <a:spcBef>
                <a:spcPts val="0"/>
              </a:spcBef>
              <a:buSzPts val="1600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</a:pPr>
            <a:endParaRPr sz="16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6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228600" lvl="0" indent="-508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677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 Q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how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2300" y="1035603"/>
            <a:ext cx="1006146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How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do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you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optimize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a quantum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circuit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?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With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a </a:t>
            </a:r>
            <a:r>
              <a:rPr lang="es-E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natural </a:t>
            </a:r>
            <a:r>
              <a:rPr lang="es-E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gradient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DF6AD2-7A64-33BF-8B9D-1CF0CF6D62AE}"/>
              </a:ext>
            </a:extLst>
          </p:cNvPr>
          <p:cNvSpPr/>
          <p:nvPr/>
        </p:nvSpPr>
        <p:spPr>
          <a:xfrm>
            <a:off x="640077" y="3901394"/>
            <a:ext cx="257695" cy="3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87F38E-AE84-FFE9-0444-EF2FFC748547}"/>
              </a:ext>
            </a:extLst>
          </p:cNvPr>
          <p:cNvSpPr/>
          <p:nvPr/>
        </p:nvSpPr>
        <p:spPr>
          <a:xfrm>
            <a:off x="630377" y="5421297"/>
            <a:ext cx="257695" cy="3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6" descr="Diagrama, Esquemático&#10;&#10;Descripción generada automáticamente">
            <a:extLst>
              <a:ext uri="{FF2B5EF4-FFF2-40B4-BE49-F238E27FC236}">
                <a16:creationId xmlns:a16="http://schemas.microsoft.com/office/drawing/2014/main" id="{27A36C95-9B8A-3FDD-6374-0184933A8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41" y="1820052"/>
            <a:ext cx="4938524" cy="2081342"/>
          </a:xfrm>
          <a:prstGeom prst="rect">
            <a:avLst/>
          </a:prstGeom>
        </p:spPr>
      </p:pic>
      <p:sp>
        <p:nvSpPr>
          <p:cNvPr id="4" name="Google Shape;101;p15">
            <a:extLst>
              <a:ext uri="{FF2B5EF4-FFF2-40B4-BE49-F238E27FC236}">
                <a16:creationId xmlns:a16="http://schemas.microsoft.com/office/drawing/2014/main" id="{E3F1AD98-6A85-15B8-7E04-1A0343D43F02}"/>
              </a:ext>
            </a:extLst>
          </p:cNvPr>
          <p:cNvSpPr txBox="1">
            <a:spLocks/>
          </p:cNvSpPr>
          <p:nvPr/>
        </p:nvSpPr>
        <p:spPr>
          <a:xfrm>
            <a:off x="-49575" y="4063867"/>
            <a:ext cx="6085782" cy="249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Generate a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parametrized quantum circuit</a:t>
            </a: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  <a:endParaRPr lang="en-US" dirty="0">
              <a:ea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ea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Measure its output and use it to calculate a given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cost function</a:t>
            </a: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i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Approach its minimum using a 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classical optimizer</a:t>
            </a:r>
            <a:r>
              <a:rPr lang="en-US" sz="1800" i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Repeat</a:t>
            </a: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until convergence.</a:t>
            </a:r>
          </a:p>
        </p:txBody>
      </p:sp>
      <p:pic>
        <p:nvPicPr>
          <p:cNvPr id="21" name="Imagen 20" descr="Forma&#10;&#10;Descripción generada automáticamente con confianza media">
            <a:extLst>
              <a:ext uri="{FF2B5EF4-FFF2-40B4-BE49-F238E27FC236}">
                <a16:creationId xmlns:a16="http://schemas.microsoft.com/office/drawing/2014/main" id="{F7BDFA0C-3DA8-9CD3-6BA4-0411F345D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18" y="2190083"/>
            <a:ext cx="3789902" cy="621976"/>
          </a:xfrm>
          <a:prstGeom prst="rect">
            <a:avLst/>
          </a:prstGeom>
        </p:spPr>
      </p:pic>
      <p:sp>
        <p:nvSpPr>
          <p:cNvPr id="22" name="Google Shape;101;p15">
            <a:extLst>
              <a:ext uri="{FF2B5EF4-FFF2-40B4-BE49-F238E27FC236}">
                <a16:creationId xmlns:a16="http://schemas.microsoft.com/office/drawing/2014/main" id="{D938DE11-6B04-0C89-029E-578E7DC416E3}"/>
              </a:ext>
            </a:extLst>
          </p:cNvPr>
          <p:cNvSpPr txBox="1">
            <a:spLocks/>
          </p:cNvSpPr>
          <p:nvPr/>
        </p:nvSpPr>
        <p:spPr>
          <a:xfrm>
            <a:off x="7849128" y="1845539"/>
            <a:ext cx="2471881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s-E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Gradient</a:t>
            </a:r>
            <a:r>
              <a:rPr lang="es-E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Descent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SzPts val="2800"/>
              <a:buFont typeface="Arial"/>
              <a:buNone/>
            </a:pPr>
            <a:endParaRPr lang="es-ES" dirty="0"/>
          </a:p>
        </p:txBody>
      </p:sp>
      <p:pic>
        <p:nvPicPr>
          <p:cNvPr id="26" name="Imagen 25" descr="Forma&#10;&#10;Descripción generada automáticamente con confianza media">
            <a:extLst>
              <a:ext uri="{FF2B5EF4-FFF2-40B4-BE49-F238E27FC236}">
                <a16:creationId xmlns:a16="http://schemas.microsoft.com/office/drawing/2014/main" id="{2F38243F-9F10-2979-0E17-F2452FE9E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741" y="5230759"/>
            <a:ext cx="5232961" cy="695921"/>
          </a:xfrm>
          <a:prstGeom prst="rect">
            <a:avLst/>
          </a:prstGeom>
        </p:spPr>
      </p:pic>
      <p:sp>
        <p:nvSpPr>
          <p:cNvPr id="28" name="Google Shape;101;p15">
            <a:extLst>
              <a:ext uri="{FF2B5EF4-FFF2-40B4-BE49-F238E27FC236}">
                <a16:creationId xmlns:a16="http://schemas.microsoft.com/office/drawing/2014/main" id="{F25892D2-5FF3-45C3-2070-E565A8ECBD1C}"/>
              </a:ext>
            </a:extLst>
          </p:cNvPr>
          <p:cNvSpPr txBox="1">
            <a:spLocks/>
          </p:cNvSpPr>
          <p:nvPr/>
        </p:nvSpPr>
        <p:spPr>
          <a:xfrm>
            <a:off x="7071918" y="4889631"/>
            <a:ext cx="4699429" cy="4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s-E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Quantum Natural </a:t>
            </a:r>
            <a:r>
              <a:rPr lang="es-E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Gradient</a:t>
            </a:r>
            <a:r>
              <a:rPr lang="es-E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Descent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DF804B63-6B11-5336-A518-17E31E5F67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8897"/>
          <a:stretch/>
        </p:blipFill>
        <p:spPr>
          <a:xfrm>
            <a:off x="6975060" y="2728334"/>
            <a:ext cx="1823883" cy="2000631"/>
          </a:xfrm>
          <a:prstGeom prst="rect">
            <a:avLst/>
          </a:prstGeom>
        </p:spPr>
      </p:pic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66DDFBF5-E826-7859-96C9-AD1C6AD8F3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102"/>
          <a:stretch/>
        </p:blipFill>
        <p:spPr>
          <a:xfrm>
            <a:off x="8798943" y="2728334"/>
            <a:ext cx="2613516" cy="200063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D942549-9058-5574-AE7E-5A313ABFF05B}"/>
              </a:ext>
            </a:extLst>
          </p:cNvPr>
          <p:cNvSpPr/>
          <p:nvPr/>
        </p:nvSpPr>
        <p:spPr>
          <a:xfrm>
            <a:off x="8445260" y="3519577"/>
            <a:ext cx="353683" cy="2272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7EF4B58-C336-03B8-D440-990D16B99E7D}"/>
              </a:ext>
            </a:extLst>
          </p:cNvPr>
          <p:cNvSpPr txBox="1"/>
          <p:nvPr/>
        </p:nvSpPr>
        <p:spPr>
          <a:xfrm>
            <a:off x="7644188" y="5926680"/>
            <a:ext cx="3182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4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J. Stokes </a:t>
            </a:r>
            <a:r>
              <a:rPr lang="es-ES" sz="1400" i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et al</a:t>
            </a:r>
            <a:r>
              <a:rPr lang="es-ES" sz="14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., Quantum 4, 269 (2020)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N. Yamamoto, arXiv:1909.05074</a:t>
            </a:r>
            <a:endParaRPr lang="es-ES" sz="1400" dirty="0">
              <a:solidFill>
                <a:schemeClr val="tx1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113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  <p:bldP spid="28" grpId="0"/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 Q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how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2239" y="1035603"/>
            <a:ext cx="1006146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It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is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not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clear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yet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wheter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quantum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algorithms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may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offer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any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advantage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Is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this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end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of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story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?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DF6AD2-7A64-33BF-8B9D-1CF0CF6D62AE}"/>
              </a:ext>
            </a:extLst>
          </p:cNvPr>
          <p:cNvSpPr/>
          <p:nvPr/>
        </p:nvSpPr>
        <p:spPr>
          <a:xfrm>
            <a:off x="640077" y="3901394"/>
            <a:ext cx="257695" cy="3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87F38E-AE84-FFE9-0444-EF2FFC748547}"/>
              </a:ext>
            </a:extLst>
          </p:cNvPr>
          <p:cNvSpPr/>
          <p:nvPr/>
        </p:nvSpPr>
        <p:spPr>
          <a:xfrm>
            <a:off x="630377" y="5421297"/>
            <a:ext cx="257695" cy="3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6" descr="Diagrama, Esquemático&#10;&#10;Descripción generada automáticamente">
            <a:extLst>
              <a:ext uri="{FF2B5EF4-FFF2-40B4-BE49-F238E27FC236}">
                <a16:creationId xmlns:a16="http://schemas.microsoft.com/office/drawing/2014/main" id="{27A36C95-9B8A-3FDD-6374-0184933A8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41" y="1820052"/>
            <a:ext cx="4938524" cy="2081342"/>
          </a:xfrm>
          <a:prstGeom prst="rect">
            <a:avLst/>
          </a:prstGeom>
        </p:spPr>
      </p:pic>
      <p:sp>
        <p:nvSpPr>
          <p:cNvPr id="4" name="Google Shape;101;p15">
            <a:extLst>
              <a:ext uri="{FF2B5EF4-FFF2-40B4-BE49-F238E27FC236}">
                <a16:creationId xmlns:a16="http://schemas.microsoft.com/office/drawing/2014/main" id="{E3F1AD98-6A85-15B8-7E04-1A0343D43F02}"/>
              </a:ext>
            </a:extLst>
          </p:cNvPr>
          <p:cNvSpPr txBox="1">
            <a:spLocks/>
          </p:cNvSpPr>
          <p:nvPr/>
        </p:nvSpPr>
        <p:spPr>
          <a:xfrm>
            <a:off x="-49575" y="4063867"/>
            <a:ext cx="6085782" cy="249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Generate a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parametrized quantum circuit</a:t>
            </a: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  <a:endParaRPr lang="en-US" dirty="0">
              <a:ea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ea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i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Measure its output and use it to calculate a given 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cost function</a:t>
            </a:r>
            <a:r>
              <a:rPr lang="en-US" sz="1800" i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Approach its minimum using a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classical optimizer</a:t>
            </a: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Repeat</a:t>
            </a: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until convergence.</a:t>
            </a:r>
          </a:p>
        </p:txBody>
      </p:sp>
      <p:sp>
        <p:nvSpPr>
          <p:cNvPr id="6" name="Google Shape;101;p15">
            <a:extLst>
              <a:ext uri="{FF2B5EF4-FFF2-40B4-BE49-F238E27FC236}">
                <a16:creationId xmlns:a16="http://schemas.microsoft.com/office/drawing/2014/main" id="{FFC04FCB-7DB8-70ED-6A26-9EAB667B893E}"/>
              </a:ext>
            </a:extLst>
          </p:cNvPr>
          <p:cNvSpPr txBox="1">
            <a:spLocks/>
          </p:cNvSpPr>
          <p:nvPr/>
        </p:nvSpPr>
        <p:spPr>
          <a:xfrm>
            <a:off x="7431685" y="1853322"/>
            <a:ext cx="4167281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s-E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</a:t>
            </a:r>
            <a:r>
              <a:rPr lang="es-E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Circuit</a:t>
            </a:r>
            <a:r>
              <a:rPr lang="es-E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Recompilation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SzPts val="2800"/>
              <a:buFont typeface="Arial"/>
              <a:buNone/>
            </a:pP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BCA7B25-0A94-A328-86E3-4BA4907A5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726" y="2255612"/>
            <a:ext cx="2940201" cy="396260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4F39F4E-1D93-1543-4917-9A23EC726624}"/>
              </a:ext>
            </a:extLst>
          </p:cNvPr>
          <p:cNvSpPr txBox="1"/>
          <p:nvPr/>
        </p:nvSpPr>
        <p:spPr>
          <a:xfrm>
            <a:off x="5616877" y="6153793"/>
            <a:ext cx="4303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4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Shi-Ning </a:t>
            </a:r>
            <a:r>
              <a:rPr lang="es-ES" sz="14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Sun</a:t>
            </a:r>
            <a:r>
              <a:rPr lang="es-ES" sz="14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et al., </a:t>
            </a:r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PRX Quantum </a:t>
            </a:r>
            <a:r>
              <a:rPr lang="es-ES" sz="1400" b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2</a:t>
            </a:r>
            <a:r>
              <a:rPr lang="es-ES" sz="14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010317 (2021)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F13E2E7-6A3F-149C-9F83-4E5E90341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3446" y="3747505"/>
            <a:ext cx="2607192" cy="57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1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Quantum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simulation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how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006146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In summary:</a:t>
            </a: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4" name="Google Shape;101;p15">
            <a:extLst>
              <a:ext uri="{FF2B5EF4-FFF2-40B4-BE49-F238E27FC236}">
                <a16:creationId xmlns:a16="http://schemas.microsoft.com/office/drawing/2014/main" id="{B65C0892-38D1-992C-FE26-762B82AD0D7E}"/>
              </a:ext>
            </a:extLst>
          </p:cNvPr>
          <p:cNvSpPr txBox="1">
            <a:spLocks/>
          </p:cNvSpPr>
          <p:nvPr/>
        </p:nvSpPr>
        <p:spPr>
          <a:xfrm>
            <a:off x="6247234" y="1755199"/>
            <a:ext cx="5579006" cy="44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Digital Quantum Simulators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Quantum-classical variational quantum algorithms</a:t>
            </a: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were introduced to compensate for errors.</a:t>
            </a:r>
          </a:p>
        </p:txBody>
      </p:sp>
      <p:sp>
        <p:nvSpPr>
          <p:cNvPr id="27" name="Google Shape;105;p15">
            <a:extLst>
              <a:ext uri="{FF2B5EF4-FFF2-40B4-BE49-F238E27FC236}">
                <a16:creationId xmlns:a16="http://schemas.microsoft.com/office/drawing/2014/main" id="{2E8D59B8-5547-65F1-328A-66AC6A5832CF}"/>
              </a:ext>
            </a:extLst>
          </p:cNvPr>
          <p:cNvSpPr txBox="1"/>
          <p:nvPr/>
        </p:nvSpPr>
        <p:spPr>
          <a:xfrm>
            <a:off x="6090869" y="2323062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You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simulate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any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kind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Hamiltonian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universal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13" name="Google Shape;105;p15">
            <a:extLst>
              <a:ext uri="{FF2B5EF4-FFF2-40B4-BE49-F238E27FC236}">
                <a16:creationId xmlns:a16="http://schemas.microsoft.com/office/drawing/2014/main" id="{C3544B35-80F4-2C29-4AC7-5A761BD3D4B0}"/>
              </a:ext>
            </a:extLst>
          </p:cNvPr>
          <p:cNvSpPr txBox="1"/>
          <p:nvPr/>
        </p:nvSpPr>
        <p:spPr>
          <a:xfrm>
            <a:off x="8795969" y="2348626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most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cases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interest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fault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tolerance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is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needed</a:t>
            </a:r>
            <a:endParaRPr lang="es-ES" sz="19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10" name="Google Shape;110;p15">
            <a:extLst>
              <a:ext uri="{FF2B5EF4-FFF2-40B4-BE49-F238E27FC236}">
                <a16:creationId xmlns:a16="http://schemas.microsoft.com/office/drawing/2014/main" id="{066A1B91-A0CE-0531-A67D-BC2B1EE1BC1F}"/>
              </a:ext>
            </a:extLst>
          </p:cNvPr>
          <p:cNvSpPr txBox="1"/>
          <p:nvPr/>
        </p:nvSpPr>
        <p:spPr>
          <a:xfrm>
            <a:off x="9021781" y="4563475"/>
            <a:ext cx="2945868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optimization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be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extremely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challenging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“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big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”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systems</a:t>
            </a:r>
            <a:endParaRPr sz="1900" dirty="0">
              <a:solidFill>
                <a:srgbClr val="FF0000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DF6AD2-7A64-33BF-8B9D-1CF0CF6D62AE}"/>
              </a:ext>
            </a:extLst>
          </p:cNvPr>
          <p:cNvSpPr/>
          <p:nvPr/>
        </p:nvSpPr>
        <p:spPr>
          <a:xfrm>
            <a:off x="640077" y="3901394"/>
            <a:ext cx="257695" cy="3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87F38E-AE84-FFE9-0444-EF2FFC748547}"/>
              </a:ext>
            </a:extLst>
          </p:cNvPr>
          <p:cNvSpPr/>
          <p:nvPr/>
        </p:nvSpPr>
        <p:spPr>
          <a:xfrm>
            <a:off x="630377" y="5421297"/>
            <a:ext cx="257695" cy="3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09;p15">
            <a:extLst>
              <a:ext uri="{FF2B5EF4-FFF2-40B4-BE49-F238E27FC236}">
                <a16:creationId xmlns:a16="http://schemas.microsoft.com/office/drawing/2014/main" id="{07C7C41A-6F02-39FA-15E6-99106B190AD1}"/>
              </a:ext>
            </a:extLst>
          </p:cNvPr>
          <p:cNvSpPr txBox="1"/>
          <p:nvPr/>
        </p:nvSpPr>
        <p:spPr>
          <a:xfrm>
            <a:off x="5910883" y="4563476"/>
            <a:ext cx="330584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optimizer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helps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with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limited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hardware: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useful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NISQ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devices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endParaRPr sz="19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18" name="Google Shape;101;p15">
            <a:extLst>
              <a:ext uri="{FF2B5EF4-FFF2-40B4-BE49-F238E27FC236}">
                <a16:creationId xmlns:a16="http://schemas.microsoft.com/office/drawing/2014/main" id="{F5E6215C-F9F6-19D5-8D19-9EF8DC5628F4}"/>
              </a:ext>
            </a:extLst>
          </p:cNvPr>
          <p:cNvSpPr txBox="1">
            <a:spLocks/>
          </p:cNvSpPr>
          <p:nvPr/>
        </p:nvSpPr>
        <p:spPr>
          <a:xfrm>
            <a:off x="341812" y="1773463"/>
            <a:ext cx="5579006" cy="44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Analog Quantum Simulators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Mimic a target Hamiltonian using a controllable system.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19" name="Google Shape;105;p15">
            <a:extLst>
              <a:ext uri="{FF2B5EF4-FFF2-40B4-BE49-F238E27FC236}">
                <a16:creationId xmlns:a16="http://schemas.microsoft.com/office/drawing/2014/main" id="{1FEBD9F0-BED5-FBF2-184D-7B27C3B7E45D}"/>
              </a:ext>
            </a:extLst>
          </p:cNvPr>
          <p:cNvSpPr txBox="1"/>
          <p:nvPr/>
        </p:nvSpPr>
        <p:spPr>
          <a:xfrm>
            <a:off x="805711" y="3238352"/>
            <a:ext cx="2401939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calculations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are 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more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resilient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noise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and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errors</a:t>
            </a:r>
            <a:endParaRPr lang="es-ES" sz="19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21" name="Google Shape;105;p15">
            <a:extLst>
              <a:ext uri="{FF2B5EF4-FFF2-40B4-BE49-F238E27FC236}">
                <a16:creationId xmlns:a16="http://schemas.microsoft.com/office/drawing/2014/main" id="{59A4C026-FF92-490D-B4B6-6E835CD1EBD4}"/>
              </a:ext>
            </a:extLst>
          </p:cNvPr>
          <p:cNvSpPr txBox="1"/>
          <p:nvPr/>
        </p:nvSpPr>
        <p:spPr>
          <a:xfrm>
            <a:off x="3100390" y="3238351"/>
            <a:ext cx="2888719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You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need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engineer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simulated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interactions</a:t>
            </a:r>
            <a:endParaRPr lang="es-ES" sz="19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24" name="Google Shape;101;p15">
            <a:extLst>
              <a:ext uri="{FF2B5EF4-FFF2-40B4-BE49-F238E27FC236}">
                <a16:creationId xmlns:a16="http://schemas.microsoft.com/office/drawing/2014/main" id="{61EC5C34-C08C-5511-AB4A-E48A5FB6D0AC}"/>
              </a:ext>
            </a:extLst>
          </p:cNvPr>
          <p:cNvSpPr txBox="1">
            <a:spLocks/>
          </p:cNvSpPr>
          <p:nvPr/>
        </p:nvSpPr>
        <p:spPr>
          <a:xfrm>
            <a:off x="1447470" y="4890398"/>
            <a:ext cx="3305840" cy="10617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sz="24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What about a mix? </a:t>
            </a:r>
            <a:r>
              <a:rPr lang="en-US" sz="2400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 analog quantum simulation</a:t>
            </a:r>
            <a:endParaRPr lang="en-US" sz="32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SzPts val="2800"/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4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Quantum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simulation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how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1400025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 analog quantum simulators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combine the strengths of both approaches.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7" name="Google Shape;119;p16">
            <a:extLst>
              <a:ext uri="{FF2B5EF4-FFF2-40B4-BE49-F238E27FC236}">
                <a16:creationId xmlns:a16="http://schemas.microsoft.com/office/drawing/2014/main" id="{3719E3E6-8982-1D11-FBC1-1EA0EC6FCA8E}"/>
              </a:ext>
            </a:extLst>
          </p:cNvPr>
          <p:cNvSpPr txBox="1"/>
          <p:nvPr/>
        </p:nvSpPr>
        <p:spPr>
          <a:xfrm>
            <a:off x="229547" y="1657579"/>
            <a:ext cx="37656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AutoNum type="arabicParenR"/>
            </a:pP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Native </a:t>
            </a:r>
            <a:r>
              <a:rPr lang="es-ES" sz="1800" i="1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many-body</a:t>
            </a:r>
            <a:r>
              <a:rPr lang="es-ES" sz="1800" i="1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i="1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entangling</a:t>
            </a:r>
            <a:r>
              <a:rPr lang="es-ES" sz="1800" i="1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i="1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operations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easily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provide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large-scale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entanglement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.</a:t>
            </a:r>
            <a:endParaRPr sz="18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22" name="Google Shape;120;p16">
            <a:extLst>
              <a:ext uri="{FF2B5EF4-FFF2-40B4-BE49-F238E27FC236}">
                <a16:creationId xmlns:a16="http://schemas.microsoft.com/office/drawing/2014/main" id="{6B14CF9D-134B-7197-AF4F-052A588F15D4}"/>
              </a:ext>
            </a:extLst>
          </p:cNvPr>
          <p:cNvSpPr txBox="1"/>
          <p:nvPr/>
        </p:nvSpPr>
        <p:spPr>
          <a:xfrm>
            <a:off x="4113447" y="1657579"/>
            <a:ext cx="37656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AutoNum type="arabicParenR" startAt="2"/>
            </a:pP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Some</a:t>
            </a:r>
            <a:r>
              <a:rPr lang="es-ES" sz="1800" i="1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digital </a:t>
            </a:r>
            <a:r>
              <a:rPr lang="es-ES" sz="1800" i="1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operations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be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included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increase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tunability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.</a:t>
            </a:r>
            <a:endParaRPr sz="18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pic>
        <p:nvPicPr>
          <p:cNvPr id="23" name="Google Shape;122;p16">
            <a:extLst>
              <a:ext uri="{FF2B5EF4-FFF2-40B4-BE49-F238E27FC236}">
                <a16:creationId xmlns:a16="http://schemas.microsoft.com/office/drawing/2014/main" id="{01BC1B39-8387-3FE6-8BE7-F674F9B69C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6369" y="2560462"/>
            <a:ext cx="2688146" cy="208848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1;p16">
            <a:extLst>
              <a:ext uri="{FF2B5EF4-FFF2-40B4-BE49-F238E27FC236}">
                <a16:creationId xmlns:a16="http://schemas.microsoft.com/office/drawing/2014/main" id="{74BC5AFD-4676-4373-5D53-E1F4DCE88763}"/>
              </a:ext>
            </a:extLst>
          </p:cNvPr>
          <p:cNvSpPr txBox="1"/>
          <p:nvPr/>
        </p:nvSpPr>
        <p:spPr>
          <a:xfrm>
            <a:off x="7775247" y="1657579"/>
            <a:ext cx="41373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AutoNum type="arabicParenR" startAt="3"/>
            </a:pP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i="1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classical</a:t>
            </a:r>
            <a:r>
              <a:rPr lang="es-ES" sz="1800" i="1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i="1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optimization</a:t>
            </a:r>
            <a:r>
              <a:rPr lang="es-ES" sz="1800" i="1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i="1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loop</a:t>
            </a:r>
            <a:r>
              <a:rPr lang="es-ES" sz="1800" i="1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allows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an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efficient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use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quantum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resources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available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.</a:t>
            </a:r>
            <a:endParaRPr sz="18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pic>
        <p:nvPicPr>
          <p:cNvPr id="26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B59D6EC3-EC26-1A8E-E077-2C911246E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80" y="4404565"/>
            <a:ext cx="4576360" cy="19287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2235B3D-B996-99DC-D3BA-12EFEBB13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27" y="2726650"/>
            <a:ext cx="2486342" cy="1221602"/>
          </a:xfrm>
          <a:prstGeom prst="rect">
            <a:avLst/>
          </a:prstGeom>
        </p:spPr>
      </p:pic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557E0024-0582-929F-AEA7-B6CC5F667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060" y="2618664"/>
            <a:ext cx="1819595" cy="1614451"/>
          </a:xfrm>
          <a:prstGeom prst="rect">
            <a:avLst/>
          </a:prstGeom>
        </p:spPr>
      </p:pic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E7F6F223-3B58-1EFE-35EF-C389C1E06B32}"/>
              </a:ext>
            </a:extLst>
          </p:cNvPr>
          <p:cNvSpPr/>
          <p:nvPr/>
        </p:nvSpPr>
        <p:spPr>
          <a:xfrm>
            <a:off x="3324842" y="2618664"/>
            <a:ext cx="292060" cy="20875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Imagen 9">
            <a:extLst>
              <a:ext uri="{FF2B5EF4-FFF2-40B4-BE49-F238E27FC236}">
                <a16:creationId xmlns:a16="http://schemas.microsoft.com/office/drawing/2014/main" id="{F4BE47C5-B786-A9AD-79F5-E7B206727D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294" t="13634" r="24339" b="13952"/>
          <a:stretch/>
        </p:blipFill>
        <p:spPr>
          <a:xfrm>
            <a:off x="4860516" y="2726650"/>
            <a:ext cx="2864108" cy="1024068"/>
          </a:xfrm>
          <a:prstGeom prst="rect">
            <a:avLst/>
          </a:prstGeom>
        </p:spPr>
      </p:pic>
      <p:sp>
        <p:nvSpPr>
          <p:cNvPr id="36" name="Google Shape;105;p15">
            <a:extLst>
              <a:ext uri="{FF2B5EF4-FFF2-40B4-BE49-F238E27FC236}">
                <a16:creationId xmlns:a16="http://schemas.microsoft.com/office/drawing/2014/main" id="{B23A06E2-3CD1-5586-3D08-66465A774954}"/>
              </a:ext>
            </a:extLst>
          </p:cNvPr>
          <p:cNvSpPr txBox="1"/>
          <p:nvPr/>
        </p:nvSpPr>
        <p:spPr>
          <a:xfrm>
            <a:off x="5819457" y="4891880"/>
            <a:ext cx="6259213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s-E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R. </a:t>
            </a:r>
            <a:r>
              <a:rPr lang="es-ES" sz="16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Kaubruegger</a:t>
            </a:r>
            <a:r>
              <a:rPr lang="es-E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1600" i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et al.</a:t>
            </a:r>
            <a:r>
              <a:rPr lang="es-E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, </a:t>
            </a:r>
            <a:r>
              <a:rPr lang="es-ES" sz="16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Phys</a:t>
            </a:r>
            <a:r>
              <a:rPr lang="es-E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 Rev. </a:t>
            </a:r>
            <a:r>
              <a:rPr lang="es-ES" sz="16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Lett</a:t>
            </a:r>
            <a:r>
              <a:rPr lang="es-E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 </a:t>
            </a:r>
            <a:r>
              <a:rPr lang="es-ES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123</a:t>
            </a:r>
            <a:r>
              <a:rPr lang="es-E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, 260505 (2019)</a:t>
            </a:r>
          </a:p>
          <a:p>
            <a:pPr algn="ctr"/>
            <a:r>
              <a:rPr lang="es-E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C. </a:t>
            </a:r>
            <a:r>
              <a:rPr lang="es-ES" sz="16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Kokail</a:t>
            </a:r>
            <a:r>
              <a:rPr lang="es-E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1600" i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et al.</a:t>
            </a:r>
            <a:r>
              <a:rPr lang="es-E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, </a:t>
            </a:r>
            <a:r>
              <a:rPr lang="fr-FR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Nature </a:t>
            </a:r>
            <a:r>
              <a:rPr lang="fr-FR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569</a:t>
            </a:r>
            <a:r>
              <a:rPr lang="fr-FR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, 355–360 (2019)</a:t>
            </a:r>
            <a:endParaRPr lang="es-ES" sz="16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algn="ctr"/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R.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Kaubruegger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i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et al.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</a:t>
            </a:r>
            <a:r>
              <a:rPr lang="es-ES" sz="16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Phys</a:t>
            </a:r>
            <a:r>
              <a:rPr lang="es-E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 Rev. X </a:t>
            </a:r>
            <a:r>
              <a:rPr lang="es-ES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11</a:t>
            </a:r>
            <a:r>
              <a:rPr lang="es-E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, 041045</a:t>
            </a:r>
            <a:r>
              <a:rPr lang="en-U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(2021)</a:t>
            </a:r>
          </a:p>
          <a:p>
            <a:pPr algn="ctr"/>
            <a:r>
              <a:rPr lang="en-U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C. Tabares </a:t>
            </a:r>
            <a:r>
              <a:rPr lang="en-US" sz="1600" i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et al</a:t>
            </a:r>
            <a:r>
              <a:rPr lang="en-U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., Phys. Rev. Lett. </a:t>
            </a:r>
            <a:r>
              <a:rPr lang="en-US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131</a:t>
            </a:r>
            <a:r>
              <a:rPr lang="en-U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073602 (2023)</a:t>
            </a:r>
          </a:p>
        </p:txBody>
      </p:sp>
    </p:spTree>
    <p:extLst>
      <p:ext uri="{BB962C8B-B14F-4D97-AF65-F5344CB8AC3E}">
        <p14:creationId xmlns:p14="http://schemas.microsoft.com/office/powerpoint/2010/main" val="174077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5" grpId="0"/>
      <p:bldP spid="35" grpId="0" animBg="1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Overview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9588" y="1187774"/>
            <a:ext cx="11640600" cy="504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 Quantum Simulation: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why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and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how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?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Proposed as tool to get the most of current quantum simulators</a:t>
            </a: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 optimization is difficult (barren plateaus and local minima)</a:t>
            </a: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Some workarounds: natural gradients and variational recompilation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Hands on workshop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dk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Natural gradients with </a:t>
            </a:r>
            <a:r>
              <a:rPr lang="en-US" dirty="0" err="1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Pennylane</a:t>
            </a:r>
            <a:endParaRPr lang="en-US" dirty="0">
              <a:solidFill>
                <a:schemeClr val="dk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solidFill>
                <a:schemeClr val="dk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Improving the simulations with tensor networks</a:t>
            </a:r>
          </a:p>
          <a:p>
            <a:pPr marL="584200" lvl="1" indent="0">
              <a:spcBef>
                <a:spcPts val="0"/>
              </a:spcBef>
              <a:buSzPts val="1600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lvl="1" indent="0">
              <a:spcBef>
                <a:spcPts val="0"/>
              </a:spcBef>
              <a:buSzPts val="1600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</a:pPr>
            <a:endParaRPr sz="16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6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228600" lvl="0" indent="-508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16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Conclusions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9588" y="1187774"/>
            <a:ext cx="11640600" cy="504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 Analog Quantum Simulators </a:t>
            </a:r>
            <a:r>
              <a:rPr lang="en-US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are a promising approach to obtain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practical quantum advantage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 variational loop is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limited by barren plateaus and local minima</a:t>
            </a:r>
            <a:r>
              <a:rPr lang="en-US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: we need to overcome them.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General variational quantum algorithms may not be practical, but there are workarounds: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natural gradients</a:t>
            </a:r>
            <a:r>
              <a:rPr lang="en-US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,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recompilations</a:t>
            </a:r>
            <a:r>
              <a:rPr lang="en-US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…</a:t>
            </a:r>
          </a:p>
          <a:p>
            <a:pPr marL="584200" lvl="1" indent="0">
              <a:spcBef>
                <a:spcPts val="0"/>
              </a:spcBef>
              <a:buSzPts val="1600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lvl="1" indent="0">
              <a:spcBef>
                <a:spcPts val="0"/>
              </a:spcBef>
              <a:buSzPts val="1600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</a:pPr>
            <a:endParaRPr sz="16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6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228600" lvl="0" indent="-508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C246C20-083E-D400-5C7E-3023BD3B125E}"/>
              </a:ext>
            </a:extLst>
          </p:cNvPr>
          <p:cNvSpPr txBox="1"/>
          <p:nvPr/>
        </p:nvSpPr>
        <p:spPr>
          <a:xfrm>
            <a:off x="2709811" y="4665671"/>
            <a:ext cx="67723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know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any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interesting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physics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think</a:t>
            </a:r>
            <a:endParaRPr lang="es-E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could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be (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partially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understood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variational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  <a:p>
            <a:pPr algn="ctr"/>
            <a:endParaRPr lang="es-E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any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particular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platform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ideas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may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be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useful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  <a:p>
            <a:pPr algn="ctr"/>
            <a:endParaRPr lang="es-E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Please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know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:)</a:t>
            </a:r>
          </a:p>
        </p:txBody>
      </p:sp>
    </p:spTree>
    <p:extLst>
      <p:ext uri="{BB962C8B-B14F-4D97-AF65-F5344CB8AC3E}">
        <p14:creationId xmlns:p14="http://schemas.microsoft.com/office/powerpoint/2010/main" val="348190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 descr="Imagen que contiene pelota, esquiando, nieve, pequeño&#10;&#10;Descripción generada automáticamente">
            <a:extLst>
              <a:ext uri="{FF2B5EF4-FFF2-40B4-BE49-F238E27FC236}">
                <a16:creationId xmlns:a16="http://schemas.microsoft.com/office/drawing/2014/main" id="{60143FCE-6B5F-6B3D-5AFB-512B7DAD4F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8152" t="30583" r="11082" b="21839"/>
          <a:stretch/>
        </p:blipFill>
        <p:spPr>
          <a:xfrm>
            <a:off x="-1112813" y="1626351"/>
            <a:ext cx="14970518" cy="4228986"/>
          </a:xfrm>
          <a:prstGeom prst="rect">
            <a:avLst/>
          </a:prstGeom>
        </p:spPr>
      </p:pic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93347" y="3881422"/>
            <a:ext cx="7468728" cy="19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ES" sz="4000" b="1" dirty="0" err="1">
                <a:latin typeface="Arial"/>
                <a:ea typeface="Arial"/>
                <a:cs typeface="Arial"/>
                <a:sym typeface="Arial"/>
              </a:rPr>
              <a:t>Thank</a:t>
            </a:r>
            <a:r>
              <a:rPr lang="es-ES" sz="40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4000" b="1" dirty="0" err="1"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es-ES" sz="40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4000" b="1" dirty="0" err="1"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40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4000" b="1" dirty="0" err="1"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es-ES" sz="40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4000" b="1" dirty="0" err="1">
                <a:latin typeface="Arial"/>
                <a:ea typeface="Arial"/>
                <a:cs typeface="Arial"/>
                <a:sym typeface="Arial"/>
              </a:rPr>
              <a:t>attention</a:t>
            </a:r>
            <a:r>
              <a:rPr lang="es-ES" sz="4000" b="1" dirty="0">
                <a:latin typeface="Arial"/>
                <a:ea typeface="Arial"/>
                <a:cs typeface="Arial"/>
                <a:sym typeface="Arial"/>
              </a:rPr>
              <a:t>!</a:t>
            </a:r>
            <a:endParaRPr sz="4000" dirty="0"/>
          </a:p>
        </p:txBody>
      </p:sp>
      <p:pic>
        <p:nvPicPr>
          <p:cNvPr id="139" name="Google Shape;139;p18" descr="Interfaz de usuario gráfic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 l="53518" t="57957" r="30898"/>
          <a:stretch/>
        </p:blipFill>
        <p:spPr>
          <a:xfrm>
            <a:off x="8120687" y="3169056"/>
            <a:ext cx="1365563" cy="132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 descr="Interfaz de usuario gráfic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 r="27942" b="45640"/>
          <a:stretch/>
        </p:blipFill>
        <p:spPr>
          <a:xfrm>
            <a:off x="8074040" y="4822003"/>
            <a:ext cx="2263206" cy="61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 descr="Interfaz de usuario gráfic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 l="69272"/>
          <a:stretch/>
        </p:blipFill>
        <p:spPr>
          <a:xfrm>
            <a:off x="10339603" y="4894212"/>
            <a:ext cx="1096172" cy="12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7109705" y="242244"/>
            <a:ext cx="442511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 u="none" strike="noStrike" cap="none" dirty="0" err="1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Work</a:t>
            </a:r>
            <a:r>
              <a:rPr lang="es-ES" sz="2000" b="0" i="0" u="none" strike="noStrike" cap="none" dirty="0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done in </a:t>
            </a:r>
            <a:r>
              <a:rPr lang="es-ES" sz="2000" b="0" i="0" u="none" strike="noStrike" cap="none" dirty="0" err="1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collaboration</a:t>
            </a:r>
            <a:r>
              <a:rPr lang="es-ES" sz="2000" b="0" i="0" u="none" strike="noStrike" cap="none" dirty="0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2000" b="0" i="0" u="none" strike="noStrike" cap="none" dirty="0" err="1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with</a:t>
            </a:r>
            <a:r>
              <a:rPr lang="es-ES" sz="2000" b="0" i="0" u="none" strike="noStrike" cap="none" dirty="0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</a:t>
            </a:r>
            <a:endParaRPr sz="2000" b="0" i="0" u="none" strike="noStrike" cap="none" dirty="0">
              <a:solidFill>
                <a:schemeClr val="dk1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6771168" y="2034698"/>
            <a:ext cx="190160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u="none" strike="noStrike" cap="none" dirty="0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Alberto </a:t>
            </a:r>
            <a:r>
              <a:rPr lang="es-ES" b="0" i="0" u="none" strike="noStrike" cap="none" dirty="0" err="1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Munoz</a:t>
            </a:r>
            <a:r>
              <a:rPr lang="es-ES" b="0" i="0" u="none" strike="noStrike" cap="none" dirty="0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de las Heras</a:t>
            </a:r>
            <a:endParaRPr sz="12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8078674" y="2007103"/>
            <a:ext cx="164526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u="none" strike="noStrike" cap="none" dirty="0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Luca </a:t>
            </a:r>
            <a:r>
              <a:rPr lang="es-ES" b="0" i="0" u="none" strike="noStrike" cap="none" dirty="0" err="1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Tagliacozzo</a:t>
            </a:r>
            <a:endParaRPr sz="12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7155049" y="2673866"/>
            <a:ext cx="442511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</a:t>
            </a:r>
            <a:r>
              <a:rPr lang="es-E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QUINFOG</a:t>
            </a:r>
            <a:r>
              <a:rPr lang="es-E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(IFF-CSIC, Madrid)</a:t>
            </a:r>
            <a:endParaRPr dirty="0"/>
          </a:p>
        </p:txBody>
      </p:sp>
      <p:pic>
        <p:nvPicPr>
          <p:cNvPr id="148" name="Google Shape;148;p18" descr="Interfaz de usuario gráfic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 t="61657" r="47644"/>
          <a:stretch/>
        </p:blipFill>
        <p:spPr>
          <a:xfrm>
            <a:off x="8133317" y="5633794"/>
            <a:ext cx="2060750" cy="5423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6;p18">
            <a:extLst>
              <a:ext uri="{FF2B5EF4-FFF2-40B4-BE49-F238E27FC236}">
                <a16:creationId xmlns:a16="http://schemas.microsoft.com/office/drawing/2014/main" id="{F26D7E22-0AEB-E997-1E25-BD0B4921AC07}"/>
              </a:ext>
            </a:extLst>
          </p:cNvPr>
          <p:cNvSpPr txBox="1"/>
          <p:nvPr/>
        </p:nvSpPr>
        <p:spPr>
          <a:xfrm>
            <a:off x="9235627" y="2003009"/>
            <a:ext cx="164526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u="none" strike="noStrike" cap="none" dirty="0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Diego Porras</a:t>
            </a:r>
            <a:endParaRPr sz="12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3" name="Google Shape;144;p18">
            <a:extLst>
              <a:ext uri="{FF2B5EF4-FFF2-40B4-BE49-F238E27FC236}">
                <a16:creationId xmlns:a16="http://schemas.microsoft.com/office/drawing/2014/main" id="{07B6A548-12BC-E7D2-F1AE-78210CABF1C2}"/>
              </a:ext>
            </a:extLst>
          </p:cNvPr>
          <p:cNvSpPr txBox="1"/>
          <p:nvPr/>
        </p:nvSpPr>
        <p:spPr>
          <a:xfrm>
            <a:off x="10135927" y="2010079"/>
            <a:ext cx="223565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u="none" strike="noStrike" cap="none" dirty="0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Alejandro </a:t>
            </a:r>
            <a:r>
              <a:rPr lang="es-ES" b="0" i="0" u="none" strike="noStrike" cap="none" dirty="0" err="1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Gonzalez</a:t>
            </a:r>
            <a:r>
              <a:rPr lang="es-ES" b="0" i="0" u="none" strike="noStrike" cap="none" dirty="0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-Tudela</a:t>
            </a:r>
            <a:endParaRPr sz="12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</p:txBody>
      </p:sp>
      <p:pic>
        <p:nvPicPr>
          <p:cNvPr id="6" name="Google Shape;142;p18" descr="Un hombre parado enfrente de una pared de ladrillo&#10;&#10;Descripción generada automáticamente">
            <a:extLst>
              <a:ext uri="{FF2B5EF4-FFF2-40B4-BE49-F238E27FC236}">
                <a16:creationId xmlns:a16="http://schemas.microsoft.com/office/drawing/2014/main" id="{868FBAC2-E8AD-381A-A189-24FBBE6BE0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3517" t="18490" r="33135" b="28328"/>
          <a:stretch/>
        </p:blipFill>
        <p:spPr>
          <a:xfrm>
            <a:off x="10997794" y="748248"/>
            <a:ext cx="1054549" cy="1260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76D618B-84DE-7FF4-60BF-E9B6E5B56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3936" y="3073103"/>
            <a:ext cx="1580410" cy="158041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4FF5108-EEF0-8DDD-AEE6-246E52090B6B}"/>
              </a:ext>
            </a:extLst>
          </p:cNvPr>
          <p:cNvSpPr txBox="1"/>
          <p:nvPr/>
        </p:nvSpPr>
        <p:spPr>
          <a:xfrm>
            <a:off x="9529053" y="4617519"/>
            <a:ext cx="1906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arXiv: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2302.01922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Google Shape;137;p18" descr="Grupo de personas sentadas posando para una foto&#10;&#10;Descripción generada automáticamente">
            <a:extLst>
              <a:ext uri="{FF2B5EF4-FFF2-40B4-BE49-F238E27FC236}">
                <a16:creationId xmlns:a16="http://schemas.microsoft.com/office/drawing/2014/main" id="{FD758DFC-334B-9D1F-BBB6-5C02A188278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120" t="14373" r="2044"/>
          <a:stretch/>
        </p:blipFill>
        <p:spPr>
          <a:xfrm>
            <a:off x="178411" y="268432"/>
            <a:ext cx="7057958" cy="4219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619977B-81BC-54F3-4E42-310F94C63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133" y="719154"/>
            <a:ext cx="965964" cy="128795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51E8950-ADFC-ACCE-9CEF-834A6206D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0538" y="681262"/>
            <a:ext cx="1013416" cy="135122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0F48F91-E819-961E-174A-BA974AF47B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5500" y="707986"/>
            <a:ext cx="1190837" cy="131964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82F952-C2F8-EBB8-703D-F20730C311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945" y="5179391"/>
            <a:ext cx="918560" cy="1224745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E7230773-0C13-71CE-873C-E1967295ECAA}"/>
              </a:ext>
            </a:extLst>
          </p:cNvPr>
          <p:cNvSpPr txBox="1"/>
          <p:nvPr/>
        </p:nvSpPr>
        <p:spPr>
          <a:xfrm flipH="1">
            <a:off x="3240769" y="5137843"/>
            <a:ext cx="460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Cristian Tabares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523E1BDD-C816-38F5-D775-E355BF3A46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1689" y="5440169"/>
            <a:ext cx="477932" cy="47793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1D8CC669-7966-120B-D401-97659335F8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09784" y="5591712"/>
            <a:ext cx="725308" cy="652777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83F48775-A390-69DA-BAA9-F8522D649160}"/>
              </a:ext>
            </a:extLst>
          </p:cNvPr>
          <p:cNvSpPr txBox="1"/>
          <p:nvPr/>
        </p:nvSpPr>
        <p:spPr>
          <a:xfrm flipH="1">
            <a:off x="1887121" y="5504195"/>
            <a:ext cx="1517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@T_L_Cris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393754F-3448-3D4B-B43F-E5084724208F}"/>
              </a:ext>
            </a:extLst>
          </p:cNvPr>
          <p:cNvSpPr txBox="1"/>
          <p:nvPr/>
        </p:nvSpPr>
        <p:spPr>
          <a:xfrm flipH="1">
            <a:off x="5304169" y="5697147"/>
            <a:ext cx="216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cristiantabares.xyz</a:t>
            </a:r>
            <a:endParaRPr lang="es-E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F813DBD8-FA5E-7269-5103-02BE8BEC01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8283" y="5937553"/>
            <a:ext cx="498844" cy="498844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79FCF240-77B8-57D8-C79A-FF606AFDA565}"/>
              </a:ext>
            </a:extLst>
          </p:cNvPr>
          <p:cNvSpPr txBox="1"/>
          <p:nvPr/>
        </p:nvSpPr>
        <p:spPr>
          <a:xfrm flipH="1">
            <a:off x="1869682" y="6007584"/>
            <a:ext cx="290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cristian.tabares@csic.es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Overview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9588" y="1187774"/>
            <a:ext cx="11640600" cy="504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 Quantum Simulation:</a:t>
            </a: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US" i="1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why</a:t>
            </a: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and </a:t>
            </a:r>
            <a:r>
              <a:rPr lang="en-US" i="1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how</a:t>
            </a: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?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solidFill>
                <a:schemeClr val="dk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Proposed as tool to get the most of current quantum simulators</a:t>
            </a: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solidFill>
                <a:schemeClr val="dk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 optimization is difficult (barren plateaus and local minima)</a:t>
            </a: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solidFill>
                <a:schemeClr val="dk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Some workarounds: natural gradients and variational recompilation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Hands on workshop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Natural gradients with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Pennylane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Improving the simulations with tensor networks</a:t>
            </a:r>
          </a:p>
          <a:p>
            <a:pPr marL="584200" lvl="1" indent="0">
              <a:spcBef>
                <a:spcPts val="0"/>
              </a:spcBef>
              <a:buSzPts val="1600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lvl="1" indent="0">
              <a:spcBef>
                <a:spcPts val="0"/>
              </a:spcBef>
              <a:buSzPts val="1600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</a:pPr>
            <a:endParaRPr sz="16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6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228600" lvl="0" indent="-508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962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26F6716-3DA9-B2D3-AC19-4F2A532DE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08" y="2625650"/>
            <a:ext cx="7658494" cy="1460575"/>
          </a:xfrm>
          <a:prstGeom prst="rect">
            <a:avLst/>
          </a:prstGeom>
        </p:spPr>
      </p:pic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 Q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why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5" name="Google Shape;101;p15">
            <a:extLst>
              <a:ext uri="{FF2B5EF4-FFF2-40B4-BE49-F238E27FC236}">
                <a16:creationId xmlns:a16="http://schemas.microsoft.com/office/drawing/2014/main" id="{3B269A2F-D619-1D61-071C-5AE2DF90D4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1508376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Quantum simulators are </a:t>
            </a:r>
            <a:r>
              <a:rPr lang="en-US" sz="2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controllable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quantum systems used to simulate or emulate other quantum systems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6D10E9BC-786F-88F0-48FA-3519DEFAF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232" y="3613517"/>
            <a:ext cx="5065956" cy="2104805"/>
          </a:xfrm>
          <a:prstGeom prst="rect">
            <a:avLst/>
          </a:prstGeom>
        </p:spPr>
      </p:pic>
      <p:sp>
        <p:nvSpPr>
          <p:cNvPr id="31" name="Google Shape;101;p15">
            <a:extLst>
              <a:ext uri="{FF2B5EF4-FFF2-40B4-BE49-F238E27FC236}">
                <a16:creationId xmlns:a16="http://schemas.microsoft.com/office/drawing/2014/main" id="{F3E4DD1E-91EB-4D46-5218-018FFF84D524}"/>
              </a:ext>
            </a:extLst>
          </p:cNvPr>
          <p:cNvSpPr txBox="1">
            <a:spLocks/>
          </p:cNvSpPr>
          <p:nvPr/>
        </p:nvSpPr>
        <p:spPr>
          <a:xfrm>
            <a:off x="457884" y="4471166"/>
            <a:ext cx="6066076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 algn="ctr">
              <a:spcBef>
                <a:spcPts val="0"/>
              </a:spcBef>
              <a:buSzPts val="1600"/>
              <a:buFont typeface="Arial"/>
              <a:buNone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Although already obtained, it was only for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specifically tailored tasks</a:t>
            </a:r>
          </a:p>
        </p:txBody>
      </p:sp>
      <p:sp>
        <p:nvSpPr>
          <p:cNvPr id="32" name="Google Shape;101;p15">
            <a:extLst>
              <a:ext uri="{FF2B5EF4-FFF2-40B4-BE49-F238E27FC236}">
                <a16:creationId xmlns:a16="http://schemas.microsoft.com/office/drawing/2014/main" id="{C4424796-5B22-7883-4485-2732D9566EC0}"/>
              </a:ext>
            </a:extLst>
          </p:cNvPr>
          <p:cNvSpPr txBox="1">
            <a:spLocks/>
          </p:cNvSpPr>
          <p:nvPr/>
        </p:nvSpPr>
        <p:spPr>
          <a:xfrm>
            <a:off x="1489030" y="5722263"/>
            <a:ext cx="820211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sz="24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Is it possible to obtain a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practical quantum advantage</a:t>
            </a:r>
            <a:r>
              <a:rPr lang="en-US" sz="24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?</a:t>
            </a:r>
            <a:endParaRPr lang="en-US" sz="3200" dirty="0"/>
          </a:p>
          <a:p>
            <a:pPr marL="0" indent="0">
              <a:buSzPts val="2800"/>
              <a:buFont typeface="Arial"/>
              <a:buNone/>
            </a:pP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C4BB42-EB39-674C-3A04-C5CF757EAB33}"/>
              </a:ext>
            </a:extLst>
          </p:cNvPr>
          <p:cNvSpPr txBox="1"/>
          <p:nvPr/>
        </p:nvSpPr>
        <p:spPr>
          <a:xfrm>
            <a:off x="341811" y="1539305"/>
            <a:ext cx="11508375" cy="10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1270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 path to solve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problems intractable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 current supercomputers: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quantum advantage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?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" name="Google Shape;105;p15">
            <a:extLst>
              <a:ext uri="{FF2B5EF4-FFF2-40B4-BE49-F238E27FC236}">
                <a16:creationId xmlns:a16="http://schemas.microsoft.com/office/drawing/2014/main" id="{B37E635B-97BB-1360-7160-F73B44B35306}"/>
              </a:ext>
            </a:extLst>
          </p:cNvPr>
          <p:cNvSpPr txBox="1"/>
          <p:nvPr/>
        </p:nvSpPr>
        <p:spPr>
          <a:xfrm>
            <a:off x="6667500" y="1358912"/>
            <a:ext cx="575418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Georgescu</a:t>
            </a:r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et al., </a:t>
            </a:r>
            <a:r>
              <a:rPr lang="da-DK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Rev. Mod. Phys. </a:t>
            </a:r>
            <a:r>
              <a:rPr lang="da-DK" b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86</a:t>
            </a:r>
            <a:r>
              <a:rPr lang="da-DK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153 (2014)</a:t>
            </a:r>
            <a:endParaRPr lang="es-ES" dirty="0">
              <a:solidFill>
                <a:schemeClr val="tx1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938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 Q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why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5" name="Google Shape;101;p15">
            <a:extLst>
              <a:ext uri="{FF2B5EF4-FFF2-40B4-BE49-F238E27FC236}">
                <a16:creationId xmlns:a16="http://schemas.microsoft.com/office/drawing/2014/main" id="{3B269A2F-D619-1D61-071C-5AE2DF90D4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1508376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Quantum simulators are expected to solve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/>
              </a:rPr>
              <a:t>interesting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problems intractable 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for current supercomputers: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practical quantum advantage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  <a:endParaRPr lang="en-US"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640969-54A8-D063-09D6-3C1C74127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6" t="3938" b="34192"/>
          <a:stretch/>
        </p:blipFill>
        <p:spPr>
          <a:xfrm>
            <a:off x="1619250" y="1912263"/>
            <a:ext cx="8026746" cy="3952875"/>
          </a:xfrm>
          <a:prstGeom prst="rect">
            <a:avLst/>
          </a:prstGeom>
        </p:spPr>
      </p:pic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CE84A249-0EDE-FEE8-07B2-E174DFCEEFA3}"/>
              </a:ext>
            </a:extLst>
          </p:cNvPr>
          <p:cNvSpPr/>
          <p:nvPr/>
        </p:nvSpPr>
        <p:spPr>
          <a:xfrm>
            <a:off x="8896350" y="5643573"/>
            <a:ext cx="438150" cy="259666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ángulo 9">
            <a:extLst>
              <a:ext uri="{FF2B5EF4-FFF2-40B4-BE49-F238E27FC236}">
                <a16:creationId xmlns:a16="http://schemas.microsoft.com/office/drawing/2014/main" id="{57C3E71E-7CF8-0CC4-FA14-0179194AE77B}"/>
              </a:ext>
            </a:extLst>
          </p:cNvPr>
          <p:cNvSpPr/>
          <p:nvPr/>
        </p:nvSpPr>
        <p:spPr>
          <a:xfrm>
            <a:off x="3710987" y="5304205"/>
            <a:ext cx="5842588" cy="56093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9">
            <a:extLst>
              <a:ext uri="{FF2B5EF4-FFF2-40B4-BE49-F238E27FC236}">
                <a16:creationId xmlns:a16="http://schemas.microsoft.com/office/drawing/2014/main" id="{33AE7161-07FC-8230-C2B9-42E71AD9D1FD}"/>
              </a:ext>
            </a:extLst>
          </p:cNvPr>
          <p:cNvSpPr/>
          <p:nvPr/>
        </p:nvSpPr>
        <p:spPr>
          <a:xfrm>
            <a:off x="4325816" y="4071237"/>
            <a:ext cx="2989384" cy="586487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9">
            <a:extLst>
              <a:ext uri="{FF2B5EF4-FFF2-40B4-BE49-F238E27FC236}">
                <a16:creationId xmlns:a16="http://schemas.microsoft.com/office/drawing/2014/main" id="{F1579537-2AFA-ED72-B214-2A5BAE37089F}"/>
              </a:ext>
            </a:extLst>
          </p:cNvPr>
          <p:cNvSpPr/>
          <p:nvPr/>
        </p:nvSpPr>
        <p:spPr>
          <a:xfrm>
            <a:off x="7248525" y="4109337"/>
            <a:ext cx="2922709" cy="40551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9">
            <a:extLst>
              <a:ext uri="{FF2B5EF4-FFF2-40B4-BE49-F238E27FC236}">
                <a16:creationId xmlns:a16="http://schemas.microsoft.com/office/drawing/2014/main" id="{9BECB784-43A0-5896-B0BB-9C7AF13CCB16}"/>
              </a:ext>
            </a:extLst>
          </p:cNvPr>
          <p:cNvSpPr/>
          <p:nvPr/>
        </p:nvSpPr>
        <p:spPr>
          <a:xfrm>
            <a:off x="6896100" y="5090944"/>
            <a:ext cx="2922709" cy="2132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576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Quantum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why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31497A-F094-FD1F-B31E-9DFCC0CD7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6" t="3938" b="34192"/>
          <a:stretch/>
        </p:blipFill>
        <p:spPr>
          <a:xfrm>
            <a:off x="1619250" y="1912263"/>
            <a:ext cx="8026746" cy="3952875"/>
          </a:xfrm>
          <a:prstGeom prst="rect">
            <a:avLst/>
          </a:prstGeom>
        </p:spPr>
      </p:pic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EF74689B-07A0-7C48-E41D-54A1D595A26C}"/>
              </a:ext>
            </a:extLst>
          </p:cNvPr>
          <p:cNvSpPr/>
          <p:nvPr/>
        </p:nvSpPr>
        <p:spPr>
          <a:xfrm>
            <a:off x="8896350" y="5643573"/>
            <a:ext cx="438150" cy="259666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9">
            <a:extLst>
              <a:ext uri="{FF2B5EF4-FFF2-40B4-BE49-F238E27FC236}">
                <a16:creationId xmlns:a16="http://schemas.microsoft.com/office/drawing/2014/main" id="{D9A72686-8F3A-7430-C28E-A26A868F0AA5}"/>
              </a:ext>
            </a:extLst>
          </p:cNvPr>
          <p:cNvSpPr/>
          <p:nvPr/>
        </p:nvSpPr>
        <p:spPr>
          <a:xfrm>
            <a:off x="4325816" y="4071236"/>
            <a:ext cx="2570284" cy="118656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9">
            <a:extLst>
              <a:ext uri="{FF2B5EF4-FFF2-40B4-BE49-F238E27FC236}">
                <a16:creationId xmlns:a16="http://schemas.microsoft.com/office/drawing/2014/main" id="{4DEBE47A-ABFA-82D5-7E15-C6705A40C586}"/>
              </a:ext>
            </a:extLst>
          </p:cNvPr>
          <p:cNvSpPr/>
          <p:nvPr/>
        </p:nvSpPr>
        <p:spPr>
          <a:xfrm>
            <a:off x="6896100" y="4140206"/>
            <a:ext cx="3341809" cy="95083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Google Shape;101;p15">
            <a:extLst>
              <a:ext uri="{FF2B5EF4-FFF2-40B4-BE49-F238E27FC236}">
                <a16:creationId xmlns:a16="http://schemas.microsoft.com/office/drawing/2014/main" id="{17B22320-082B-9B45-C4DB-F7D4B25B557B}"/>
              </a:ext>
            </a:extLst>
          </p:cNvPr>
          <p:cNvSpPr txBox="1">
            <a:spLocks/>
          </p:cNvSpPr>
          <p:nvPr/>
        </p:nvSpPr>
        <p:spPr>
          <a:xfrm>
            <a:off x="341812" y="1035603"/>
            <a:ext cx="11508376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sz="220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Quantum simulators are expected to solve </a:t>
            </a:r>
            <a:r>
              <a:rPr 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/>
              </a:rPr>
              <a:t>interesting</a:t>
            </a:r>
            <a:r>
              <a:rPr lang="en-US" sz="220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problems intractable </a:t>
            </a:r>
            <a:r>
              <a:rPr lang="en-US" sz="220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for current supercomputers: </a:t>
            </a:r>
            <a:r>
              <a:rPr 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practical quantum advantage</a:t>
            </a:r>
            <a:r>
              <a:rPr lang="en-US" sz="220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  <a:endParaRPr lang="en-US"/>
          </a:p>
          <a:p>
            <a:pPr marL="0" indent="0">
              <a:buSzPts val="2800"/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0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1E47C4-BE6B-6397-FADA-FCC1058CA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71" y="1756243"/>
            <a:ext cx="2917135" cy="1433261"/>
          </a:xfrm>
          <a:prstGeom prst="rect">
            <a:avLst/>
          </a:prstGeom>
        </p:spPr>
      </p:pic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 Q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why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006146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There are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two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kinds of approaches:</a:t>
            </a: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28" name="Imagen 9">
            <a:extLst>
              <a:ext uri="{FF2B5EF4-FFF2-40B4-BE49-F238E27FC236}">
                <a16:creationId xmlns:a16="http://schemas.microsoft.com/office/drawing/2014/main" id="{DD8DE653-5CB0-E8EE-2790-A2FB4646F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94" t="13634" r="24339" b="13952"/>
          <a:stretch/>
        </p:blipFill>
        <p:spPr>
          <a:xfrm>
            <a:off x="3231892" y="3428430"/>
            <a:ext cx="2864108" cy="1089733"/>
          </a:xfrm>
          <a:prstGeom prst="rect">
            <a:avLst/>
          </a:prstGeom>
        </p:spPr>
      </p:pic>
      <p:sp>
        <p:nvSpPr>
          <p:cNvPr id="32" name="Google Shape;105;p15">
            <a:extLst>
              <a:ext uri="{FF2B5EF4-FFF2-40B4-BE49-F238E27FC236}">
                <a16:creationId xmlns:a16="http://schemas.microsoft.com/office/drawing/2014/main" id="{A33AA9DD-0837-8732-89B1-478517856D69}"/>
              </a:ext>
            </a:extLst>
          </p:cNvPr>
          <p:cNvSpPr txBox="1"/>
          <p:nvPr/>
        </p:nvSpPr>
        <p:spPr>
          <a:xfrm>
            <a:off x="806739" y="3511646"/>
            <a:ext cx="2140686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Trapped</a:t>
            </a:r>
            <a:r>
              <a:rPr lang="es-E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ions</a:t>
            </a:r>
            <a:r>
              <a:rPr lang="es-E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(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Monroe’s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Group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at Duke)</a:t>
            </a:r>
            <a:endParaRPr sz="1600" dirty="0">
              <a:solidFill>
                <a:schemeClr val="tx1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34" name="Google Shape;101;p15">
            <a:extLst>
              <a:ext uri="{FF2B5EF4-FFF2-40B4-BE49-F238E27FC236}">
                <a16:creationId xmlns:a16="http://schemas.microsoft.com/office/drawing/2014/main" id="{B65C0892-38D1-992C-FE26-762B82AD0D7E}"/>
              </a:ext>
            </a:extLst>
          </p:cNvPr>
          <p:cNvSpPr txBox="1">
            <a:spLocks/>
          </p:cNvSpPr>
          <p:nvPr/>
        </p:nvSpPr>
        <p:spPr>
          <a:xfrm>
            <a:off x="6155794" y="1414377"/>
            <a:ext cx="5579006" cy="44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Analog Quantum Simulators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They mimic a target Hamiltonian using a controllable system.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Prepare the initial state: </a:t>
            </a:r>
            <a:endParaRPr lang="en-US" dirty="0">
              <a:ea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ea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Let it evolve:</a:t>
            </a: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Measure and compute (ground state energy, correlation functions…)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17A1DBF-ECFE-CEDB-F11A-942836352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536" y="4518162"/>
            <a:ext cx="2263356" cy="2008182"/>
          </a:xfrm>
          <a:prstGeom prst="rect">
            <a:avLst/>
          </a:prstGeom>
        </p:spPr>
      </p:pic>
      <p:sp>
        <p:nvSpPr>
          <p:cNvPr id="38" name="Google Shape;105;p15">
            <a:extLst>
              <a:ext uri="{FF2B5EF4-FFF2-40B4-BE49-F238E27FC236}">
                <a16:creationId xmlns:a16="http://schemas.microsoft.com/office/drawing/2014/main" id="{48D21215-FDAB-9C4C-2369-0AE9BD3E469F}"/>
              </a:ext>
            </a:extLst>
          </p:cNvPr>
          <p:cNvSpPr txBox="1"/>
          <p:nvPr/>
        </p:nvSpPr>
        <p:spPr>
          <a:xfrm>
            <a:off x="3559706" y="2040943"/>
            <a:ext cx="259608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Ultracold</a:t>
            </a:r>
            <a:r>
              <a:rPr lang="es-E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atoms</a:t>
            </a:r>
            <a:r>
              <a:rPr lang="es-E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in </a:t>
            </a:r>
            <a:r>
              <a:rPr lang="es-E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optical</a:t>
            </a:r>
            <a:r>
              <a:rPr lang="es-E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lattices</a:t>
            </a:r>
            <a:endParaRPr lang="es-E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lvl="0" algn="ctr"/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(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Bloch’s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Group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at MPQ)</a:t>
            </a:r>
            <a:endParaRPr sz="1600" dirty="0">
              <a:solidFill>
                <a:schemeClr val="tx1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40" name="Google Shape;105;p15">
            <a:extLst>
              <a:ext uri="{FF2B5EF4-FFF2-40B4-BE49-F238E27FC236}">
                <a16:creationId xmlns:a16="http://schemas.microsoft.com/office/drawing/2014/main" id="{E77E134A-B109-3E21-20C5-83C12DF7DFD1}"/>
              </a:ext>
            </a:extLst>
          </p:cNvPr>
          <p:cNvSpPr txBox="1"/>
          <p:nvPr/>
        </p:nvSpPr>
        <p:spPr>
          <a:xfrm>
            <a:off x="3559706" y="4937493"/>
            <a:ext cx="2140686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Neutral </a:t>
            </a:r>
            <a:r>
              <a:rPr lang="es-E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atoms</a:t>
            </a:r>
            <a:r>
              <a:rPr lang="es-E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in </a:t>
            </a:r>
            <a:r>
              <a:rPr lang="es-E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tweezer</a:t>
            </a:r>
            <a:r>
              <a:rPr lang="es-E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arrays</a:t>
            </a:r>
            <a:endParaRPr lang="es-E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lvl="0" algn="ctr"/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(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Lukin’s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Group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at Harvard)</a:t>
            </a:r>
            <a:endParaRPr sz="1600" dirty="0">
              <a:solidFill>
                <a:schemeClr val="tx1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646352F3-0057-EBB7-7744-970E85F629DF}"/>
              </a:ext>
            </a:extLst>
          </p:cNvPr>
          <p:cNvSpPr/>
          <p:nvPr/>
        </p:nvSpPr>
        <p:spPr>
          <a:xfrm>
            <a:off x="885825" y="4497421"/>
            <a:ext cx="438150" cy="259666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Google Shape;105;p15">
            <a:extLst>
              <a:ext uri="{FF2B5EF4-FFF2-40B4-BE49-F238E27FC236}">
                <a16:creationId xmlns:a16="http://schemas.microsoft.com/office/drawing/2014/main" id="{C9BD48A3-AFBE-5D2D-13BF-42FA35673F36}"/>
              </a:ext>
            </a:extLst>
          </p:cNvPr>
          <p:cNvSpPr txBox="1"/>
          <p:nvPr/>
        </p:nvSpPr>
        <p:spPr>
          <a:xfrm>
            <a:off x="6611196" y="2897530"/>
            <a:ext cx="2401939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calculations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are 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more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resilient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noise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and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errors</a:t>
            </a:r>
            <a:endParaRPr lang="es-ES" sz="19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14" name="Google Shape;105;p15">
            <a:extLst>
              <a:ext uri="{FF2B5EF4-FFF2-40B4-BE49-F238E27FC236}">
                <a16:creationId xmlns:a16="http://schemas.microsoft.com/office/drawing/2014/main" id="{AB199DB1-4570-8DD1-1CF0-7F3FEA0611F9}"/>
              </a:ext>
            </a:extLst>
          </p:cNvPr>
          <p:cNvSpPr txBox="1"/>
          <p:nvPr/>
        </p:nvSpPr>
        <p:spPr>
          <a:xfrm>
            <a:off x="8905875" y="2897529"/>
            <a:ext cx="2888719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You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need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engineer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simulated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interactions</a:t>
            </a:r>
            <a:endParaRPr lang="es-ES" sz="19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A189495C-34E3-7235-9E80-26523C2D7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3957" y="4693101"/>
            <a:ext cx="2890843" cy="370028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5631E738-261A-0C15-1E28-6C817D974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7583" y="4280939"/>
            <a:ext cx="731384" cy="30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2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01;p15">
            <a:extLst>
              <a:ext uri="{FF2B5EF4-FFF2-40B4-BE49-F238E27FC236}">
                <a16:creationId xmlns:a16="http://schemas.microsoft.com/office/drawing/2014/main" id="{E03E07AF-323A-EF25-0A36-8FDC36619B07}"/>
              </a:ext>
            </a:extLst>
          </p:cNvPr>
          <p:cNvSpPr txBox="1">
            <a:spLocks/>
          </p:cNvSpPr>
          <p:nvPr/>
        </p:nvSpPr>
        <p:spPr>
          <a:xfrm>
            <a:off x="1213703" y="4909800"/>
            <a:ext cx="4460320" cy="167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Circuit to simulate the Hamiltonian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for a time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[from </a:t>
            </a:r>
            <a:r>
              <a:rPr lang="en-US" sz="1600" i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Quantum Computation and Quantum Information</a:t>
            </a:r>
            <a:r>
              <a:rPr lang="en-U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, Nielsen &amp; Chuang (2000)].</a:t>
            </a:r>
            <a:endParaRPr lang="en-US" sz="1800" dirty="0"/>
          </a:p>
          <a:p>
            <a:pPr marL="0" indent="0">
              <a:buSzPts val="2800"/>
              <a:buFont typeface="Arial"/>
              <a:buNone/>
            </a:pPr>
            <a:endParaRPr lang="en-US" dirty="0"/>
          </a:p>
        </p:txBody>
      </p:sp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 Q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how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006146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There are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two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kinds of approaches:</a:t>
            </a: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4" name="Google Shape;101;p15">
            <a:extLst>
              <a:ext uri="{FF2B5EF4-FFF2-40B4-BE49-F238E27FC236}">
                <a16:creationId xmlns:a16="http://schemas.microsoft.com/office/drawing/2014/main" id="{B65C0892-38D1-992C-FE26-762B82AD0D7E}"/>
              </a:ext>
            </a:extLst>
          </p:cNvPr>
          <p:cNvSpPr txBox="1">
            <a:spLocks/>
          </p:cNvSpPr>
          <p:nvPr/>
        </p:nvSpPr>
        <p:spPr>
          <a:xfrm>
            <a:off x="6155794" y="1414377"/>
            <a:ext cx="5579006" cy="44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Digital Quantum Simulators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They implement a quantum circuit (ultimately decomposed in single and two qubit gates).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77EE970-47AB-1D26-C418-1E850B8B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01" y="2043628"/>
            <a:ext cx="5127799" cy="2770743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8D3D24A8-FAB8-FE1E-907D-12525FBCA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27391"/>
            <a:ext cx="731384" cy="300648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641B8821-1F6C-B7E9-B954-A676B012CB97}"/>
              </a:ext>
            </a:extLst>
          </p:cNvPr>
          <p:cNvSpPr/>
          <p:nvPr/>
        </p:nvSpPr>
        <p:spPr>
          <a:xfrm>
            <a:off x="1248377" y="2043628"/>
            <a:ext cx="208947" cy="1696360"/>
          </a:xfrm>
          <a:prstGeom prst="leftBrac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E2FBE4BE-5D97-0F9C-121E-8A03E8C77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011" y="5212997"/>
            <a:ext cx="2335800" cy="306201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FC56958A-0D16-6927-73BC-E7C5E4B44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473" y="5252871"/>
            <a:ext cx="319625" cy="213083"/>
          </a:xfrm>
          <a:prstGeom prst="rect">
            <a:avLst/>
          </a:prstGeom>
        </p:spPr>
      </p:pic>
      <p:sp>
        <p:nvSpPr>
          <p:cNvPr id="27" name="Google Shape;105;p15">
            <a:extLst>
              <a:ext uri="{FF2B5EF4-FFF2-40B4-BE49-F238E27FC236}">
                <a16:creationId xmlns:a16="http://schemas.microsoft.com/office/drawing/2014/main" id="{2E8D59B8-5547-65F1-328A-66AC6A5832CF}"/>
              </a:ext>
            </a:extLst>
          </p:cNvPr>
          <p:cNvSpPr txBox="1"/>
          <p:nvPr/>
        </p:nvSpPr>
        <p:spPr>
          <a:xfrm>
            <a:off x="5999429" y="3062894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You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simulate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any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kind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Hamiltonian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universal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29" name="Google Shape;105;p15">
            <a:extLst>
              <a:ext uri="{FF2B5EF4-FFF2-40B4-BE49-F238E27FC236}">
                <a16:creationId xmlns:a16="http://schemas.microsoft.com/office/drawing/2014/main" id="{66EF0D71-095A-1EDD-F5B3-CD8107AB833E}"/>
              </a:ext>
            </a:extLst>
          </p:cNvPr>
          <p:cNvSpPr txBox="1"/>
          <p:nvPr/>
        </p:nvSpPr>
        <p:spPr>
          <a:xfrm>
            <a:off x="6696076" y="4060812"/>
            <a:ext cx="4300620" cy="2785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Different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types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algorithms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phase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estimation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product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formulas, quantum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walks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Taylor series, quantum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signal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processing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…</a:t>
            </a:r>
          </a:p>
          <a:p>
            <a:pPr lvl="0" algn="ctr"/>
            <a:endParaRPr lang="es-ES" sz="1600" dirty="0">
              <a:solidFill>
                <a:schemeClr val="tx1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lvl="0" algn="ctr"/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A. M. </a:t>
            </a:r>
            <a:r>
              <a:rPr lang="es-ES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Childs</a:t>
            </a:r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et al., </a:t>
            </a:r>
            <a:r>
              <a:rPr lang="en-US" i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Toward the first quantum simulation with quantum speedup</a:t>
            </a:r>
            <a:r>
              <a:rPr lang="en-U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PNAS 115 (38) 9456-9461</a:t>
            </a:r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(2018)</a:t>
            </a:r>
          </a:p>
          <a:p>
            <a:pPr lvl="0" algn="ctr"/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A. M. </a:t>
            </a:r>
            <a:r>
              <a:rPr lang="es-ES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Childs</a:t>
            </a:r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</a:t>
            </a:r>
            <a:r>
              <a:rPr lang="es-ES" i="1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Lecture</a:t>
            </a:r>
            <a:r>
              <a:rPr lang="es-ES" i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Notes </a:t>
            </a:r>
            <a:r>
              <a:rPr lang="es-ES" i="1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on</a:t>
            </a:r>
            <a:r>
              <a:rPr lang="es-ES" i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Quantum </a:t>
            </a:r>
            <a:r>
              <a:rPr lang="es-ES" i="1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Algorithms</a:t>
            </a:r>
            <a:r>
              <a:rPr lang="es-ES" i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(2022).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58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" grpId="0" animBg="1"/>
      <p:bldP spid="27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 Quantum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how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006146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There are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two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kinds of approaches:</a:t>
            </a: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4" name="Google Shape;101;p15">
            <a:extLst>
              <a:ext uri="{FF2B5EF4-FFF2-40B4-BE49-F238E27FC236}">
                <a16:creationId xmlns:a16="http://schemas.microsoft.com/office/drawing/2014/main" id="{B65C0892-38D1-992C-FE26-762B82AD0D7E}"/>
              </a:ext>
            </a:extLst>
          </p:cNvPr>
          <p:cNvSpPr txBox="1">
            <a:spLocks/>
          </p:cNvSpPr>
          <p:nvPr/>
        </p:nvSpPr>
        <p:spPr>
          <a:xfrm>
            <a:off x="6155794" y="1414377"/>
            <a:ext cx="5579006" cy="44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Digital Quantum Simulators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They implement a quantum circuit (ultimately decomposed in single and two qubit gates).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77EE970-47AB-1D26-C418-1E850B8B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01" y="2043628"/>
            <a:ext cx="5127799" cy="2770743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8D3D24A8-FAB8-FE1E-907D-12525FBCA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27391"/>
            <a:ext cx="731384" cy="300648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641B8821-1F6C-B7E9-B954-A676B012CB97}"/>
              </a:ext>
            </a:extLst>
          </p:cNvPr>
          <p:cNvSpPr/>
          <p:nvPr/>
        </p:nvSpPr>
        <p:spPr>
          <a:xfrm>
            <a:off x="1248377" y="2043628"/>
            <a:ext cx="208947" cy="1696360"/>
          </a:xfrm>
          <a:prstGeom prst="leftBrac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E2FBE4BE-5D97-0F9C-121E-8A03E8C77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011" y="5212997"/>
            <a:ext cx="2335800" cy="306201"/>
          </a:xfrm>
          <a:prstGeom prst="rect">
            <a:avLst/>
          </a:prstGeom>
        </p:spPr>
      </p:pic>
      <p:sp>
        <p:nvSpPr>
          <p:cNvPr id="24" name="Google Shape;101;p15">
            <a:extLst>
              <a:ext uri="{FF2B5EF4-FFF2-40B4-BE49-F238E27FC236}">
                <a16:creationId xmlns:a16="http://schemas.microsoft.com/office/drawing/2014/main" id="{E03E07AF-323A-EF25-0A36-8FDC36619B07}"/>
              </a:ext>
            </a:extLst>
          </p:cNvPr>
          <p:cNvSpPr txBox="1">
            <a:spLocks/>
          </p:cNvSpPr>
          <p:nvPr/>
        </p:nvSpPr>
        <p:spPr>
          <a:xfrm>
            <a:off x="1213703" y="4909800"/>
            <a:ext cx="4460320" cy="167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Circuit to simulate the Hamiltonian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for a time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[from </a:t>
            </a:r>
            <a:r>
              <a:rPr lang="en-US" sz="1600" i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Quantum Computation and Quantum Information</a:t>
            </a:r>
            <a:r>
              <a:rPr lang="en-U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, Nielsen &amp; Chuang (2000)].</a:t>
            </a:r>
            <a:endParaRPr lang="en-US" sz="1800" dirty="0"/>
          </a:p>
          <a:p>
            <a:pPr marL="0" indent="0">
              <a:buSzPts val="2800"/>
              <a:buFont typeface="Arial"/>
              <a:buNone/>
            </a:pPr>
            <a:endParaRPr lang="en-US" dirty="0"/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FC56958A-0D16-6927-73BC-E7C5E4B44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473" y="5268384"/>
            <a:ext cx="319625" cy="213083"/>
          </a:xfrm>
          <a:prstGeom prst="rect">
            <a:avLst/>
          </a:prstGeom>
        </p:spPr>
      </p:pic>
      <p:sp>
        <p:nvSpPr>
          <p:cNvPr id="27" name="Google Shape;105;p15">
            <a:extLst>
              <a:ext uri="{FF2B5EF4-FFF2-40B4-BE49-F238E27FC236}">
                <a16:creationId xmlns:a16="http://schemas.microsoft.com/office/drawing/2014/main" id="{2E8D59B8-5547-65F1-328A-66AC6A5832CF}"/>
              </a:ext>
            </a:extLst>
          </p:cNvPr>
          <p:cNvSpPr txBox="1"/>
          <p:nvPr/>
        </p:nvSpPr>
        <p:spPr>
          <a:xfrm>
            <a:off x="5999429" y="3062894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You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simulate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any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kind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Hamiltonian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universal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29" name="Google Shape;105;p15">
            <a:extLst>
              <a:ext uri="{FF2B5EF4-FFF2-40B4-BE49-F238E27FC236}">
                <a16:creationId xmlns:a16="http://schemas.microsoft.com/office/drawing/2014/main" id="{66EF0D71-095A-1EDD-F5B3-CD8107AB833E}"/>
              </a:ext>
            </a:extLst>
          </p:cNvPr>
          <p:cNvSpPr txBox="1"/>
          <p:nvPr/>
        </p:nvSpPr>
        <p:spPr>
          <a:xfrm>
            <a:off x="6696076" y="4060812"/>
            <a:ext cx="4300620" cy="206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Current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quantum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computers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are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noisy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small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and in general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cannot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be error-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corrected</a:t>
            </a:r>
            <a:endParaRPr lang="es-ES" sz="1600" dirty="0">
              <a:solidFill>
                <a:schemeClr val="tx1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lvl="0" algn="ctr"/>
            <a:endParaRPr lang="es-ES" sz="1600" dirty="0">
              <a:solidFill>
                <a:schemeClr val="tx1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lvl="0" algn="ctr"/>
            <a:endParaRPr lang="es-ES" sz="1600" dirty="0">
              <a:solidFill>
                <a:schemeClr val="tx1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lvl="0" algn="ctr"/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A. M. </a:t>
            </a:r>
            <a:r>
              <a:rPr lang="es-ES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Childs</a:t>
            </a:r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et al., </a:t>
            </a:r>
            <a:r>
              <a:rPr lang="en-US" i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Toward the first quantum simulation with quantum speedup</a:t>
            </a:r>
            <a:r>
              <a:rPr lang="en-U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PNAS 115 (38) 9456-9461</a:t>
            </a:r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(2018)</a:t>
            </a:r>
          </a:p>
        </p:txBody>
      </p:sp>
      <p:sp>
        <p:nvSpPr>
          <p:cNvPr id="13" name="Google Shape;105;p15">
            <a:extLst>
              <a:ext uri="{FF2B5EF4-FFF2-40B4-BE49-F238E27FC236}">
                <a16:creationId xmlns:a16="http://schemas.microsoft.com/office/drawing/2014/main" id="{C3544B35-80F4-2C29-4AC7-5A761BD3D4B0}"/>
              </a:ext>
            </a:extLst>
          </p:cNvPr>
          <p:cNvSpPr txBox="1"/>
          <p:nvPr/>
        </p:nvSpPr>
        <p:spPr>
          <a:xfrm>
            <a:off x="8704529" y="3088458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most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cases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interest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fault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tolerance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is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needed</a:t>
            </a:r>
            <a:endParaRPr lang="es-ES" sz="19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09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9078</TotalTime>
  <Words>1617</Words>
  <Application>Microsoft Office PowerPoint</Application>
  <PresentationFormat>Panorámica</PresentationFormat>
  <Paragraphs>332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Calibri</vt:lpstr>
      <vt:lpstr>Open Sans</vt:lpstr>
      <vt:lpstr>Open Sans Medium</vt:lpstr>
      <vt:lpstr>Open Sans SemiBold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Cristian Tabares Lopez</dc:creator>
  <cp:lastModifiedBy>Cristian Tabares Lopez</cp:lastModifiedBy>
  <cp:revision>29</cp:revision>
  <dcterms:modified xsi:type="dcterms:W3CDTF">2023-11-08T08:58:56Z</dcterms:modified>
</cp:coreProperties>
</file>